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4" r:id="rId2"/>
    <p:sldId id="370" r:id="rId3"/>
    <p:sldId id="35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2" r:id="rId14"/>
    <p:sldId id="381" r:id="rId15"/>
    <p:sldId id="383" r:id="rId16"/>
  </p:sldIdLst>
  <p:sldSz cx="9144000" cy="6858000" type="screen4x3"/>
  <p:notesSz cx="6858000" cy="9144000"/>
  <p:embeddedFontLst>
    <p:embeddedFont>
      <p:font typeface="Majestic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EBFF"/>
    <a:srgbClr val="FFDDFF"/>
    <a:srgbClr val="E84080"/>
    <a:srgbClr val="FFFFE7"/>
    <a:srgbClr val="920000"/>
    <a:srgbClr val="E0FFD1"/>
    <a:srgbClr val="E4C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195" autoAdjust="0"/>
  </p:normalViewPr>
  <p:slideViewPr>
    <p:cSldViewPr>
      <p:cViewPr varScale="1">
        <p:scale>
          <a:sx n="68" d="100"/>
          <a:sy n="6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0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1313D-EF10-40F0-8054-F85264EF7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87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BBE8B7-6EF2-4462-9118-B589E6477D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9F9355-12D7-4B43-A350-6072AD9760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2EF6-794E-41D6-8F23-23A376AB2B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8B2D-8ACF-44A0-B4CC-CD59EEA464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5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D7494-0CCE-4A44-BE72-6B345DC29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9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33377-C29A-401D-92E3-B8A9D4F80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9309-CFAD-43F8-A0D3-B626EF7B92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91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509D5-81EF-45F2-B472-A841C4CD0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93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589E5-C998-40C5-A4D0-7CA038E42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54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38D07-3028-49A0-BE6C-813F1C57A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32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6C994-1317-4128-B280-E87ED555B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88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4F83E-2E7D-461D-83B5-4F0104E30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34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BCF042-E6D2-456C-863B-BDD8B4FBD2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2"/>
            <a:ext cx="9144000" cy="23844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заместителей директоров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учебно-методической работе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развития образования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2017 года</a:t>
            </a:r>
            <a:endParaRPr lang="ru-RU" sz="2400" dirty="0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-139148" y="26005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smtClean="0">
                <a:solidFill>
                  <a:schemeClr val="tx2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altLang="ru-RU" sz="1800" b="1" smtClean="0">
                <a:solidFill>
                  <a:schemeClr val="tx2"/>
                </a:solidFill>
              </a:rPr>
              <a:t>«Средняя общеобразовательная школа №1 имени В.М.Пучковой» </a:t>
            </a:r>
          </a:p>
          <a:p>
            <a:pPr algn="ctr"/>
            <a:r>
              <a:rPr lang="ru-RU" altLang="ru-RU" sz="1800" b="1" smtClean="0">
                <a:solidFill>
                  <a:schemeClr val="tx2"/>
                </a:solidFill>
              </a:rPr>
              <a:t>с.Хороль Хорольского муниципального района Приморского края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pic>
        <p:nvPicPr>
          <p:cNvPr id="334853" name="Picture 5" descr="70578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946"/>
            <a:ext cx="7620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9000" y="5653777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с.Хороль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2"/>
          </a:xfrm>
        </p:spPr>
        <p:txBody>
          <a:bodyPr/>
          <a:lstStyle/>
          <a:p>
            <a:r>
              <a:rPr lang="ru-RU" sz="1200" dirty="0"/>
              <a:t>Обучение детей с ОВЗ в условиях общеобразовательной организации может осуществляться как по адаптированной образовательной программе, разработанной для каждого ребенка с ОВЗ, так и в условиях отдельного класса для детей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дефектами, осуществляющего образовательную деятельность по адаптированной основной общеобразовательной программе, т.е. образовательной программе, адаптированной для обучения определенной категории лиц с ограниченными возможностями здоровья (до 01.09.2013 г. - образовательная программа специальных (коррекционных) образовательных учреждений I-VIII видов (Ст. 79, п.5. ФЗ № 273 от 29.12. 2012 г.), разрабатываемой на уровень образования. </a:t>
            </a:r>
          </a:p>
          <a:p>
            <a:r>
              <a:rPr lang="ru-RU" sz="1200" dirty="0"/>
              <a:t>Адаптированная основная образовательная программа любого уровня образования разрабатывается педагогами образовательной организации самостоятельно, с учётом требований ФГОС соответствующего уровня. </a:t>
            </a:r>
          </a:p>
          <a:p>
            <a:r>
              <a:rPr lang="ru-RU" sz="1200" dirty="0"/>
              <a:t>Обучающиеся с умственной отсталостью (интеллектуальными нарушениями) получают образование по варианту 1 или 2 АООП, которая при необходимости индивидуализируется (специальная индивидуальная программа развития – СИПР, индивидуальный учебный план), учитывая образовательные потребности отдельного обучающегося с умственной отсталостью.</a:t>
            </a:r>
          </a:p>
          <a:p>
            <a:r>
              <a:rPr lang="ru-RU" sz="1200" dirty="0"/>
              <a:t>АООП для обучающихся любых категорий ОВЗ может быть реализована в разных формах: как совместно с другими обучающимися, так и в отдельных классах, группах или в отдельных организациях. В таких организациях создаются специальные условия для получения образования детьми с ОВЗ.</a:t>
            </a:r>
          </a:p>
          <a:p>
            <a:r>
              <a:rPr lang="ru-RU" sz="1200" dirty="0"/>
              <a:t>Адаптированная образовательная программа - это образовательная программа, адаптированная для обучения ребенка с ОВЗ (в том числе с инвалидностью), разрабатывается на базе основной образовательной программы (ООП) определённого уровня образования, с учетом индивидуальных образовательных потребностей и психофизических особенностей на период, определенный образовательной организацией самостоятельно, с возможностью её изменения в процессе обучения. </a:t>
            </a:r>
          </a:p>
          <a:p>
            <a:r>
              <a:rPr lang="ru-RU" sz="1200" dirty="0"/>
              <a:t>Специальная индивидуальная программа развития (СИПР) разрабатывается для обучающегося с сочетанными нарушениями, в том числе, с умственной отсталостью умеренной, тяжёлой, или глубокой степени, максимально на один год на основе АООП, учитывает индивидуальную специфику образования ребенка </a:t>
            </a:r>
          </a:p>
          <a:p>
            <a:r>
              <a:rPr lang="ru-RU" sz="1200" dirty="0"/>
              <a:t>с тяжелыми и множественными нарушениями развития</a:t>
            </a:r>
            <a:r>
              <a:rPr lang="ru-RU" sz="1200" dirty="0" smtClean="0"/>
              <a:t>.</a:t>
            </a:r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781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/>
              <a:t>Организация взаимодействия сотрудников образовательной организации в рамках реализации адаптированных образовательных программ обучающихся с ОВЗ, в том числе с инвалидностью</a:t>
            </a:r>
            <a:endParaRPr lang="ru-RU" sz="1600" dirty="0"/>
          </a:p>
          <a:p>
            <a:pPr marL="0" indent="0" algn="ctr">
              <a:buNone/>
            </a:pP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27948"/>
              </p:ext>
            </p:extLst>
          </p:nvPr>
        </p:nvGraphicFramePr>
        <p:xfrm>
          <a:off x="228600" y="1397000"/>
          <a:ext cx="8610600" cy="529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017"/>
                <a:gridCol w="656558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Группа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Функционал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Администрация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Проектирование образовательного процесса с учетом разработки и реализации адаптированной образовательной программы и индивидуального учебного плана для детей с ОВЗ</a:t>
                      </a:r>
                      <a:endParaRPr lang="ru-RU" sz="1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Специалисты психолого-педагогического сопровождения (педагог-психолог, учитель-логопед, учитель-дефектолог, социальный педагог, </a:t>
                      </a:r>
                      <a:r>
                        <a:rPr lang="ru-RU" sz="1100" b="1" dirty="0" err="1" smtClean="0"/>
                        <a:t>тьютор</a:t>
                      </a:r>
                      <a:r>
                        <a:rPr lang="ru-RU" sz="1100" b="1" dirty="0" smtClean="0"/>
                        <a:t>) - члены психолого-педагогического консилиума (</a:t>
                      </a:r>
                      <a:r>
                        <a:rPr lang="ru-RU" sz="1100" b="1" dirty="0" err="1" smtClean="0"/>
                        <a:t>ППк</a:t>
                      </a:r>
                      <a:r>
                        <a:rPr lang="ru-RU" sz="1100" b="1" dirty="0" smtClean="0"/>
                        <a:t>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•	Разработка и реализация адаптированной образовательной программы и индивидуального учебного плана;</a:t>
                      </a:r>
                    </a:p>
                    <a:p>
                      <a:r>
                        <a:rPr lang="ru-RU" sz="1100" dirty="0" smtClean="0"/>
                        <a:t>•	отслеживание динамики развития обучающегося;</a:t>
                      </a:r>
                    </a:p>
                    <a:p>
                      <a:r>
                        <a:rPr lang="ru-RU" sz="1100" dirty="0" smtClean="0"/>
                        <a:t>•	оценивание успешности обучающегося с ограниченными возможностями здоровья в освоении программ и в случае необходимости внесение необходимых корректив;</a:t>
                      </a:r>
                    </a:p>
                    <a:p>
                      <a:r>
                        <a:rPr lang="ru-RU" sz="1100" dirty="0" smtClean="0"/>
                        <a:t>•	помощь педагогам в выборе адекватных методов и средств обучения;</a:t>
                      </a:r>
                    </a:p>
                    <a:p>
                      <a:r>
                        <a:rPr lang="ru-RU" sz="1100" dirty="0" smtClean="0"/>
                        <a:t>•	проведение индивидуальных и групповых коррекционно-развивающих занятий;</a:t>
                      </a:r>
                    </a:p>
                    <a:p>
                      <a:r>
                        <a:rPr lang="ru-RU" sz="1100" dirty="0" smtClean="0"/>
                        <a:t>•	консультирование родителей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Учитель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Проектирование образовательного процесса с учетом реализации АОП, создание условий для развития потенциала каждого ребенка:</a:t>
                      </a:r>
                    </a:p>
                    <a:p>
                      <a:r>
                        <a:rPr lang="ru-RU" sz="1100" dirty="0" smtClean="0"/>
                        <a:t>• участие в разработке адаптированных образовательных программ;</a:t>
                      </a:r>
                    </a:p>
                    <a:p>
                      <a:r>
                        <a:rPr lang="ru-RU" sz="1100" dirty="0" smtClean="0"/>
                        <a:t>• разработка рабочих программ по предметным областям с учетом образовательных потребностей и возможностей обучающихся; </a:t>
                      </a:r>
                    </a:p>
                    <a:p>
                      <a:r>
                        <a:rPr lang="ru-RU" sz="1100" dirty="0" smtClean="0"/>
                        <a:t>• организация развивающей среды в классе;</a:t>
                      </a:r>
                    </a:p>
                    <a:p>
                      <a:r>
                        <a:rPr lang="ru-RU" sz="1100" dirty="0" smtClean="0"/>
                        <a:t>• формирование у детей отношений сотрудничества, принятия;</a:t>
                      </a:r>
                    </a:p>
                    <a:p>
                      <a:r>
                        <a:rPr lang="ru-RU" sz="1100" dirty="0" smtClean="0"/>
                        <a:t>• формирование у всех обучающихся учебной мотивации;</a:t>
                      </a:r>
                    </a:p>
                    <a:p>
                      <a:r>
                        <a:rPr lang="ru-RU" sz="1100" dirty="0" smtClean="0"/>
                        <a:t>• выстраивание содержания обучения в соответствии с образовательными потребностями и возможностями каждого обучающегося;</a:t>
                      </a:r>
                    </a:p>
                    <a:p>
                      <a:r>
                        <a:rPr lang="ru-RU" sz="1100" dirty="0" smtClean="0"/>
                        <a:t>• применение технологий обучения и воспитания, отвечающих задачам развития всех детей и индивидуальных образовательных программ;</a:t>
                      </a:r>
                    </a:p>
                    <a:p>
                      <a:r>
                        <a:rPr lang="ru-RU" sz="1100" dirty="0" smtClean="0"/>
                        <a:t>• адаптация содержания основных и дополнительных учебных материалов (учебников, рабочих тетрадей и т.д.);</a:t>
                      </a:r>
                    </a:p>
                    <a:p>
                      <a:r>
                        <a:rPr lang="ru-RU" sz="1100" dirty="0" smtClean="0"/>
                        <a:t>• выстраивание взаимоотношений сотрудничества с родителями обучающихся, в том числе детей с ОВЗ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По </a:t>
            </a:r>
            <a:r>
              <a:rPr lang="ru-RU" sz="1600" b="1" dirty="0"/>
              <a:t>результатам мониторинга готовности системы общего образования к введению ФГОС ОВЗ на региональном уровне необходимо</a:t>
            </a:r>
            <a:r>
              <a:rPr lang="ru-RU" sz="1600" b="1" dirty="0" smtClean="0"/>
              <a:t>:</a:t>
            </a:r>
          </a:p>
          <a:p>
            <a:pPr algn="ctr"/>
            <a:endParaRPr lang="ru-RU" sz="1600" dirty="0"/>
          </a:p>
          <a:p>
            <a:pPr lvl="0"/>
            <a:r>
              <a:rPr lang="ru-RU" sz="1200" dirty="0"/>
              <a:t>обеспечить полное комплектование штатов психолого-медико-педагогических комиссий в соответствие с требованиями приказа Министерства образования </a:t>
            </a:r>
            <a:br>
              <a:rPr lang="ru-RU" sz="1200" dirty="0"/>
            </a:br>
            <a:r>
              <a:rPr lang="ru-RU" sz="1200" dirty="0"/>
              <a:t>и науки Российской Федерации от 20 сентября 2013 г. №1082 «Об утверждении Положения о психолого-медико-педагогической комиссии»;</a:t>
            </a:r>
          </a:p>
          <a:p>
            <a:pPr lvl="0"/>
            <a:r>
              <a:rPr lang="ru-RU" sz="1200" dirty="0"/>
              <a:t>обеспечить полное комплектование штатов служб комплексного сопровождения детей с ОВЗ в общеобразовательных организациях (</a:t>
            </a:r>
            <a:r>
              <a:rPr lang="ru-RU" sz="1200" dirty="0" err="1"/>
              <a:t>ПМПк</a:t>
            </a:r>
            <a:r>
              <a:rPr lang="ru-RU" sz="1200" dirty="0"/>
              <a:t>) в соответствие с требованиями приказа Министерства образования и науки Российской Федерации от 30 августа 2013 г.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(далее – приказ №1015);</a:t>
            </a:r>
          </a:p>
          <a:p>
            <a:pPr lvl="0"/>
            <a:r>
              <a:rPr lang="ru-RU" sz="1200" dirty="0"/>
              <a:t>обеспечить введение ставок </a:t>
            </a:r>
            <a:r>
              <a:rPr lang="ru-RU" sz="1200" dirty="0" err="1"/>
              <a:t>тьюторов</a:t>
            </a:r>
            <a:r>
              <a:rPr lang="ru-RU" sz="1200" dirty="0"/>
              <a:t>, ассистентов для сопровождения детей с ОВЗ, детей-инвалидов в штатное расписание общеобразовательных организаций исходя из количества рекомендаций ПМПК и с учетом требования приказа №1015;</a:t>
            </a:r>
          </a:p>
          <a:p>
            <a:pPr lvl="0"/>
            <a:r>
              <a:rPr lang="ru-RU" sz="1200" dirty="0"/>
              <a:t>продолжить создание доступной архитектурной среды в общеобразовательных организациях; </a:t>
            </a:r>
          </a:p>
          <a:p>
            <a:pPr lvl="0"/>
            <a:r>
              <a:rPr lang="ru-RU" sz="1200" dirty="0"/>
              <a:t>продолжить повышение квалификации, профессиональную переподготовку педагогов, осуществляющих обучение детей с ОВЗ в соответствие со сроками введения ФГОС ОВЗ;</a:t>
            </a:r>
          </a:p>
          <a:p>
            <a:pPr lvl="0"/>
            <a:r>
              <a:rPr lang="ru-RU" sz="1200" dirty="0"/>
              <a:t>обеспечить вариативность моделей обучения детей с ОВЗ;</a:t>
            </a:r>
          </a:p>
          <a:p>
            <a:pPr lvl="0"/>
            <a:r>
              <a:rPr lang="ru-RU" sz="1200" dirty="0"/>
              <a:t>обеспечить условия для социальной инклюзии в рамках внеурочной работы общеобразовательных организаций для детей, которым рекомендовано обучение на дому;</a:t>
            </a:r>
          </a:p>
          <a:p>
            <a:pPr lvl="0"/>
            <a:r>
              <a:rPr lang="ru-RU" sz="1200" dirty="0"/>
              <a:t>обеспечить регулярный мониторинг введения ФГОС ОВЗ в общеобразовательных организациях;</a:t>
            </a:r>
          </a:p>
          <a:p>
            <a:pPr lvl="0"/>
            <a:r>
              <a:rPr lang="ru-RU" sz="1200" dirty="0"/>
              <a:t>повышать информирование родителей детей с ОВЗ о введении ФГОС ОВЗ, условиях, созданных в образовательных организациях для обучения детей с ОВЗ инвалидностью в субъекте Российской Федерации через размещения соответствующей информации на официальном сайте регионального органа управления образованием и на сайтах образовательных организаций;</a:t>
            </a:r>
          </a:p>
          <a:p>
            <a:pPr lvl="0"/>
            <a:r>
              <a:rPr lang="ru-RU" sz="1200" dirty="0"/>
              <a:t>повышать информирование административных и педагогических работников по вопросам нормативного регулирования образования обучающихся с ОВЗ и инвалидностью, требований ФГОС ОВЗ, разработки АООП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532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685800"/>
            <a:ext cx="1981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ООП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0" y="696686"/>
            <a:ext cx="1981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АООП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адаптированная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0" y="696686"/>
            <a:ext cx="1981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СИПР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специализированная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0285" y="2870031"/>
            <a:ext cx="3026229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Вариант 1,2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Без академической задолженности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30285" y="4724400"/>
            <a:ext cx="3026229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Вариант 3,4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академической задолженностью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8862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Вариант определяет ПМПК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90800" y="1371600"/>
            <a:ext cx="685800" cy="0"/>
          </a:xfrm>
          <a:prstGeom prst="straightConnector1">
            <a:avLst/>
          </a:prstGeom>
          <a:ln w="53975">
            <a:headEnd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10200" y="1447800"/>
            <a:ext cx="685800" cy="0"/>
          </a:xfrm>
          <a:prstGeom prst="straightConnector1">
            <a:avLst/>
          </a:prstGeom>
          <a:ln w="53975">
            <a:headEnd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67200" y="2220686"/>
            <a:ext cx="0" cy="696686"/>
          </a:xfrm>
          <a:prstGeom prst="straightConnector1">
            <a:avLst/>
          </a:prstGeom>
          <a:ln w="53975"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67200" y="4267200"/>
            <a:ext cx="0" cy="457200"/>
          </a:xfrm>
          <a:prstGeom prst="straightConnector1">
            <a:avLst/>
          </a:prstGeom>
          <a:ln w="53975"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Администрация образовательной организации несет ответственность за создание и реализацию необходимых специальных условий образования обучающегося с ОВЗ, определенных в заключении ПМПК.</a:t>
            </a:r>
          </a:p>
        </p:txBody>
      </p:sp>
    </p:spTree>
    <p:extLst>
      <p:ext uri="{BB962C8B-B14F-4D97-AF65-F5344CB8AC3E}">
        <p14:creationId xmlns:p14="http://schemas.microsoft.com/office/powerpoint/2010/main" val="4034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Важнейшим звеном психолого-педагогического сопровождения является деятельность психолого-медико-педагогического консилиума образовательной организации, не только выявляющего детей, испытывающих трудности обучения и определяющего стратегию работы с ними, но и разрабатывает, с обязательным привлечением учителей, адаптированную образовательную программу для обучающегося с ОВЗ.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МО </a:t>
            </a:r>
            <a:r>
              <a:rPr lang="ru-RU" sz="2000" b="1" dirty="0"/>
              <a:t>образования и науки РФ и департамент государственной политики в сфере защиты прав детей. </a:t>
            </a:r>
          </a:p>
          <a:p>
            <a:pPr marL="0" indent="0" algn="ctr">
              <a:buNone/>
            </a:pPr>
            <a:r>
              <a:rPr lang="ru-RU" sz="2000" b="1" dirty="0"/>
              <a:t>20.02.2017 №</a:t>
            </a:r>
            <a:r>
              <a:rPr lang="ru-RU" sz="2000" b="1" dirty="0" smtClean="0"/>
              <a:t>07-818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400" b="1" dirty="0"/>
              <a:t>Методические рекомендации </a:t>
            </a:r>
            <a:br>
              <a:rPr lang="ru-RU" sz="2400" b="1" dirty="0"/>
            </a:br>
            <a:r>
              <a:rPr lang="ru-RU" sz="2400" b="1" dirty="0"/>
              <a:t>руководителям общеобразовательных </a:t>
            </a:r>
            <a:r>
              <a:rPr lang="ru-RU" sz="2400" b="1" dirty="0" smtClean="0"/>
              <a:t>организаций</a:t>
            </a:r>
            <a:r>
              <a:rPr lang="ru-RU" sz="2400" dirty="0"/>
              <a:t> </a:t>
            </a:r>
            <a:r>
              <a:rPr lang="ru-RU" sz="2400" b="1" dirty="0" smtClean="0"/>
              <a:t>по </a:t>
            </a:r>
            <a:r>
              <a:rPr lang="ru-RU" sz="2400" b="1" dirty="0"/>
              <a:t>сопровождению образовательной </a:t>
            </a:r>
            <a:r>
              <a:rPr lang="ru-RU" sz="2400" b="1" dirty="0" smtClean="0"/>
              <a:t>деятельности в </a:t>
            </a:r>
            <a:r>
              <a:rPr lang="ru-RU" sz="2400" b="1" dirty="0"/>
              <a:t>условиях введения федерального государственного образовательного стандарта начального общего образования обучающихся </a:t>
            </a:r>
            <a:br>
              <a:rPr lang="ru-RU" sz="2400" b="1" dirty="0"/>
            </a:br>
            <a:r>
              <a:rPr lang="ru-RU" sz="2400" b="1" dirty="0"/>
              <a:t>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13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Приоритетным направлением деятельности системы образования Российской Федерации является обеспечение доступности и качества образования лиц с ограниченными возможностями и инвалидностью.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38862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 smtClean="0"/>
              <a:t>В </a:t>
            </a:r>
            <a:r>
              <a:rPr lang="ru-RU" sz="2800" dirty="0"/>
              <a:t>период с 15 апреля 2016 года по 15 октября </a:t>
            </a:r>
            <a:r>
              <a:rPr lang="ru-RU" sz="2800" dirty="0" smtClean="0"/>
              <a:t>2016 </a:t>
            </a:r>
            <a:r>
              <a:rPr lang="ru-RU" sz="2800" dirty="0"/>
              <a:t>года проводился всероссийский мониторинг введения ФГОС ОВЗ</a:t>
            </a:r>
          </a:p>
        </p:txBody>
      </p:sp>
    </p:spTree>
    <p:extLst>
      <p:ext uri="{BB962C8B-B14F-4D97-AF65-F5344CB8AC3E}">
        <p14:creationId xmlns:p14="http://schemas.microsoft.com/office/powerpoint/2010/main" val="19970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Цель мониторинга </a:t>
            </a:r>
            <a:r>
              <a:rPr lang="ru-RU" dirty="0"/>
              <a:t>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определить </a:t>
            </a:r>
            <a:r>
              <a:rPr lang="ru-RU" dirty="0"/>
              <a:t>готовность регионов к введению ФГОС ОВЗ.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Методические рекомендации подготовлены на основе анкет, предоставленных 84 регионами Российской Федерации.</a:t>
            </a:r>
          </a:p>
          <a:p>
            <a:pPr marL="0" indent="0" algn="just">
              <a:buNone/>
            </a:pPr>
            <a:r>
              <a:rPr lang="ru-RU" sz="2800" dirty="0"/>
              <a:t>В соответствии с требованиями ФГОС ОВЗ для каждой из категории детей </a:t>
            </a:r>
            <a:br>
              <a:rPr lang="ru-RU" sz="2800" dirty="0"/>
            </a:br>
            <a:r>
              <a:rPr lang="ru-RU" sz="2800" dirty="0"/>
              <a:t>с ограниченными возможностями здоровья (далее – ОВЗ) должно осуществляться комплексное психолого-медико-педагогическое сопровождение в условиях образовательного процесса всех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9637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Сопровождение ребенка с ОВЗ в образовательной среде определяется как создание оптимальной организации образовательной среды, соотнесенной </a:t>
            </a:r>
            <a:br>
              <a:rPr lang="ru-RU" dirty="0"/>
            </a:br>
            <a:r>
              <a:rPr lang="ru-RU" dirty="0"/>
              <a:t>с возможностями такого ребенка и реализации программы коррекционной работы соответствующей образовательной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4375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для каждой из категорий детей с ОВЗ организационный раздел основной образовательной программы всех образовательных организаций должен содержать:</a:t>
            </a:r>
          </a:p>
          <a:p>
            <a:r>
              <a:rPr lang="ru-RU" sz="2000" dirty="0"/>
              <a:t>- описание системы психолого-педагогических условий и ресурсов, которые должны обеспечивать выявление и удовлетворение особых образовательных потребностей обучающихся с ограниченными возможностями здоровья </a:t>
            </a:r>
            <a:endParaRPr lang="ru-RU" sz="2000" dirty="0" smtClean="0"/>
          </a:p>
          <a:p>
            <a:r>
              <a:rPr lang="ru-RU" sz="2000" dirty="0"/>
              <a:t>- реализацию комплексного индивидуально ориентированного психолого-медико-педагогического сопровождения </a:t>
            </a:r>
            <a:endParaRPr lang="ru-RU" sz="2000" dirty="0" smtClean="0"/>
          </a:p>
          <a:p>
            <a:pPr lvl="0"/>
            <a:r>
              <a:rPr lang="ru-RU" sz="2000" dirty="0"/>
              <a:t>создание специальных условий воспитания, обучения детей с ограниченными возможностями здоровья, </a:t>
            </a:r>
            <a:r>
              <a:rPr lang="ru-RU" sz="2000" dirty="0" err="1"/>
              <a:t>безбарьерной</a:t>
            </a:r>
            <a:r>
              <a:rPr lang="ru-RU" sz="2000" dirty="0"/>
              <a:t> среды жизнедеятельности и учебной деятельности;</a:t>
            </a:r>
          </a:p>
          <a:p>
            <a:r>
              <a:rPr lang="ru-RU" sz="2000" dirty="0"/>
              <a:t>использование специальных образовательных программ, разрабатываемых образовательной организацией </a:t>
            </a:r>
          </a:p>
        </p:txBody>
      </p:sp>
    </p:spTree>
    <p:extLst>
      <p:ext uri="{BB962C8B-B14F-4D97-AF65-F5344CB8AC3E}">
        <p14:creationId xmlns:p14="http://schemas.microsoft.com/office/powerpoint/2010/main" val="17892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38401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Мониторинг показал, что по состоянию на январь 2016 года все образовательные организации Российской Федерации, в контингенте которых есть дети с ОВЗ, имеют лицензии на право образовательной деятельности. В 2016/17 учебном году зачислено 58 576 первоклассников, обучающихся по ФГОС ОВЗ. В связи с этим представляется важным вопрос готовности школ к организации образования детей с ОВЗ в соответствии с современными требованиями и введению ФГОС ОВЗ. С этой целью в регионах обеспечен комплекс мероприятий по повышению квалификации педагогов, в первую очередь учителей начальных классов, информированию педагогической и родительской общественности о переходе на ФГОС ОВЗ с 1 сентября 2016 года в штатном режиме.</a:t>
            </a: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84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840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Нормативно-правовой и методологической основой адаптированной основной общеобразовательной программы (АООП) являются: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Федеральный </a:t>
            </a:r>
            <a:r>
              <a:rPr lang="ru-RU" sz="2800" b="1" dirty="0"/>
              <a:t>закон Российской Федерации от 29 декабря 2012 г. № 273-Ф3 «Об образовании в Российской Федерации»; ФГОС ОВЗ, утвержденные приказами Министерства образования и науки Российской Федерации от 19 декабря 2014 г. №№1598, 1599.</a:t>
            </a: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92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944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Majestic</vt:lpstr>
      <vt:lpstr>Calibri</vt:lpstr>
      <vt:lpstr>Оформление по умолчанию</vt:lpstr>
      <vt:lpstr>Семинар заместителей директоров  по учебно-методической работе  «Совершенствование развития образования  лиц с ОВЗ» 14 апреля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Vipovskiy</dc:creator>
  <cp:lastModifiedBy>школа</cp:lastModifiedBy>
  <cp:revision>91</cp:revision>
  <cp:lastPrinted>1601-01-01T00:00:00Z</cp:lastPrinted>
  <dcterms:created xsi:type="dcterms:W3CDTF">1601-01-01T00:00:00Z</dcterms:created>
  <dcterms:modified xsi:type="dcterms:W3CDTF">2017-04-12T23:01:47Z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