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282" r:id="rId2"/>
    <p:sldId id="256" r:id="rId3"/>
    <p:sldId id="257" r:id="rId4"/>
    <p:sldId id="258" r:id="rId5"/>
    <p:sldId id="259" r:id="rId6"/>
    <p:sldId id="269" r:id="rId7"/>
    <p:sldId id="270" r:id="rId8"/>
    <p:sldId id="271" r:id="rId9"/>
    <p:sldId id="275" r:id="rId10"/>
    <p:sldId id="276" r:id="rId11"/>
    <p:sldId id="277" r:id="rId12"/>
    <p:sldId id="278" r:id="rId13"/>
    <p:sldId id="27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0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9D3A67-3B33-4F6A-9274-25689C076684}" type="datetimeFigureOut">
              <a:rPr lang="ru-RU" smtClean="0"/>
              <a:pPr/>
              <a:t>07.04.2017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2962A6-33B2-4CD6-A38E-C85245E2B9FD}" type="slidenum">
              <a:rPr lang="ru-RU" smtClean="0"/>
              <a:pPr/>
              <a:t>‹#›</a:t>
            </a:fld>
            <a:endParaRPr lang="ru-RU"/>
          </a:p>
        </p:txBody>
      </p:sp>
    </p:spTree>
    <p:extLst>
      <p:ext uri="{BB962C8B-B14F-4D97-AF65-F5344CB8AC3E}">
        <p14:creationId xmlns:p14="http://schemas.microsoft.com/office/powerpoint/2010/main" val="1723086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07.04.2017</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07.04.2017</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07.04.2017</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07.04.2017</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07.04.2017</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07.04.2017</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07.04.2017</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7744" y="1556792"/>
            <a:ext cx="6334472" cy="3461770"/>
          </a:xfrm>
        </p:spPr>
        <p:txBody>
          <a:bodyPr>
            <a:noAutofit/>
          </a:bodyPr>
          <a:lstStyle/>
          <a:p>
            <a:r>
              <a:rPr lang="ru-RU" sz="4000" dirty="0" smtClean="0"/>
              <a:t>Психолого-педагогическая поддержка школьников, имеющих трудности в обучении</a:t>
            </a:r>
            <a:endParaRPr lang="ru-RU"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467544" y="548679"/>
            <a:ext cx="8246244" cy="5975945"/>
          </a:xfrm>
        </p:spPr>
        <p:txBody>
          <a:bodyPr>
            <a:normAutofit/>
          </a:bodyPr>
          <a:lstStyle/>
          <a:p>
            <a:pPr lvl="0">
              <a:buNone/>
            </a:pPr>
            <a:r>
              <a:rPr lang="ru-RU" b="1" dirty="0" smtClean="0">
                <a:latin typeface="Times New Roman" pitchFamily="18" charset="0"/>
                <a:cs typeface="Times New Roman" pitchFamily="18" charset="0"/>
              </a:rPr>
              <a:t>       С </a:t>
            </a:r>
            <a:r>
              <a:rPr lang="ru-RU" b="1" dirty="0" err="1">
                <a:latin typeface="Times New Roman" pitchFamily="18" charset="0"/>
                <a:cs typeface="Times New Roman" pitchFamily="18" charset="0"/>
              </a:rPr>
              <a:t>учеником-кинестетиком</a:t>
            </a:r>
            <a:r>
              <a:rPr lang="ru-RU" dirty="0">
                <a:latin typeface="Times New Roman" pitchFamily="18" charset="0"/>
                <a:cs typeface="Times New Roman" pitchFamily="18" charset="0"/>
              </a:rPr>
              <a:t>, необходимо </a:t>
            </a:r>
            <a:r>
              <a:rPr lang="ru-RU" dirty="0" smtClean="0">
                <a:latin typeface="Times New Roman" pitchFamily="18" charset="0"/>
                <a:cs typeface="Times New Roman" pitchFamily="18" charset="0"/>
              </a:rPr>
              <a:t>использовать </a:t>
            </a:r>
            <a:r>
              <a:rPr lang="ru-RU" dirty="0">
                <a:latin typeface="Times New Roman" pitchFamily="18" charset="0"/>
                <a:cs typeface="Times New Roman" pitchFamily="18" charset="0"/>
              </a:rPr>
              <a:t>жесты и прикосновения, помнить, что </a:t>
            </a:r>
            <a:r>
              <a:rPr lang="ru-RU" dirty="0" err="1">
                <a:latin typeface="Times New Roman" pitchFamily="18" charset="0"/>
                <a:cs typeface="Times New Roman" pitchFamily="18" charset="0"/>
              </a:rPr>
              <a:t>кинестетики</a:t>
            </a:r>
            <a:r>
              <a:rPr lang="ru-RU" dirty="0">
                <a:latin typeface="Times New Roman" pitchFamily="18" charset="0"/>
                <a:cs typeface="Times New Roman" pitchFamily="18" charset="0"/>
              </a:rPr>
              <a:t> обучаются посредством мышечной памяти. </a:t>
            </a:r>
            <a:endParaRPr lang="ru-RU" dirty="0" smtClean="0">
              <a:latin typeface="Times New Roman" pitchFamily="18" charset="0"/>
              <a:cs typeface="Times New Roman" pitchFamily="18" charset="0"/>
            </a:endParaRPr>
          </a:p>
          <a:p>
            <a:pPr lvl="0">
              <a:buFont typeface="Wingdings" pitchFamily="2" charset="2"/>
              <a:buChar char="Ø"/>
            </a:pPr>
            <a:r>
              <a:rPr lang="ru-RU" dirty="0" smtClean="0">
                <a:latin typeface="Times New Roman" pitchFamily="18" charset="0"/>
                <a:cs typeface="Times New Roman" pitchFamily="18" charset="0"/>
              </a:rPr>
              <a:t>Чем </a:t>
            </a:r>
            <a:r>
              <a:rPr lang="ru-RU" dirty="0">
                <a:latin typeface="Times New Roman" pitchFamily="18" charset="0"/>
                <a:cs typeface="Times New Roman" pitchFamily="18" charset="0"/>
              </a:rPr>
              <a:t>больше преувеличений, тем лучше они запомнят </a:t>
            </a:r>
            <a:r>
              <a:rPr lang="ru-RU" dirty="0" smtClean="0">
                <a:latin typeface="Times New Roman" pitchFamily="18" charset="0"/>
                <a:cs typeface="Times New Roman" pitchFamily="18" charset="0"/>
              </a:rPr>
              <a:t>материал</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lvl="0">
              <a:buFont typeface="Wingdings" pitchFamily="2" charset="2"/>
              <a:buChar char="Ø"/>
            </a:pPr>
            <a:r>
              <a:rPr lang="ru-RU" dirty="0" smtClean="0">
                <a:latin typeface="Times New Roman" pitchFamily="18" charset="0"/>
                <a:cs typeface="Times New Roman" pitchFamily="18" charset="0"/>
              </a:rPr>
              <a:t>Позволяйте </a:t>
            </a:r>
            <a:r>
              <a:rPr lang="ru-RU" dirty="0">
                <a:latin typeface="Times New Roman" pitchFamily="18" charset="0"/>
                <a:cs typeface="Times New Roman" pitchFamily="18" charset="0"/>
              </a:rPr>
              <a:t>им «играть» роль различных частей из вашей информации. </a:t>
            </a:r>
            <a:endParaRPr lang="ru-RU" dirty="0" smtClean="0">
              <a:latin typeface="Times New Roman" pitchFamily="18" charset="0"/>
              <a:cs typeface="Times New Roman" pitchFamily="18" charset="0"/>
            </a:endParaRPr>
          </a:p>
          <a:p>
            <a:pPr lvl="0">
              <a:buFont typeface="Wingdings" pitchFamily="2" charset="2"/>
              <a:buChar char="Ø"/>
            </a:pPr>
            <a:r>
              <a:rPr lang="ru-RU" dirty="0" smtClean="0">
                <a:latin typeface="Times New Roman" pitchFamily="18" charset="0"/>
                <a:cs typeface="Times New Roman" pitchFamily="18" charset="0"/>
              </a:rPr>
              <a:t>Учителю </a:t>
            </a:r>
            <a:r>
              <a:rPr lang="ru-RU" dirty="0">
                <a:latin typeface="Times New Roman" pitchFamily="18" charset="0"/>
                <a:cs typeface="Times New Roman" pitchFamily="18" charset="0"/>
              </a:rPr>
              <a:t>можно отражать телом ритм метронома (головой). </a:t>
            </a:r>
            <a:endParaRPr lang="ru-RU" dirty="0" smtClean="0">
              <a:latin typeface="Times New Roman" pitchFamily="18" charset="0"/>
              <a:cs typeface="Times New Roman" pitchFamily="18" charset="0"/>
            </a:endParaRPr>
          </a:p>
          <a:p>
            <a:pPr lvl="0">
              <a:buFont typeface="Wingdings" pitchFamily="2" charset="2"/>
              <a:buChar char="Ø"/>
            </a:pPr>
            <a:r>
              <a:rPr lang="ru-RU" dirty="0" smtClean="0">
                <a:latin typeface="Times New Roman" pitchFamily="18" charset="0"/>
                <a:cs typeface="Times New Roman" pitchFamily="18" charset="0"/>
              </a:rPr>
              <a:t>Ключевые </a:t>
            </a:r>
            <a:r>
              <a:rPr lang="ru-RU" dirty="0">
                <a:latin typeface="Times New Roman" pitchFamily="18" charset="0"/>
                <a:cs typeface="Times New Roman" pitchFamily="18" charset="0"/>
              </a:rPr>
              <a:t>слова кинестетической модальности: чувствовать, ощущать, притрагиваться, </a:t>
            </a:r>
            <a:r>
              <a:rPr lang="ru-RU" dirty="0" smtClean="0">
                <a:latin typeface="Times New Roman" pitchFamily="18" charset="0"/>
                <a:cs typeface="Times New Roman" pitchFamily="18" charset="0"/>
              </a:rPr>
              <a:t>хватать</a:t>
            </a:r>
            <a:r>
              <a:rPr lang="ru-RU" dirty="0">
                <a:latin typeface="Times New Roman" pitchFamily="18" charset="0"/>
                <a:cs typeface="Times New Roman" pitchFamily="18" charset="0"/>
              </a:rPr>
              <a:t>, гладкий, шероховатый, холодный и т.д.</a:t>
            </a:r>
          </a:p>
          <a:p>
            <a:endParaRPr lang="ru-RU" dirty="0"/>
          </a:p>
        </p:txBody>
      </p:sp>
    </p:spTree>
    <p:extLst>
      <p:ext uri="{BB962C8B-B14F-4D97-AF65-F5344CB8AC3E}">
        <p14:creationId xmlns:p14="http://schemas.microsoft.com/office/powerpoint/2010/main" val="1744085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95536" y="620687"/>
            <a:ext cx="7813427" cy="6121425"/>
          </a:xfrm>
        </p:spPr>
        <p:txBody>
          <a:bodyPr>
            <a:normAutofit/>
          </a:bodyPr>
          <a:lstStyle/>
          <a:p>
            <a:pPr lvl="0">
              <a:buNone/>
            </a:pPr>
            <a:r>
              <a:rPr lang="ru-RU" b="1" dirty="0" smtClean="0">
                <a:latin typeface="Times New Roman" pitchFamily="18" charset="0"/>
                <a:cs typeface="Times New Roman" pitchFamily="18" charset="0"/>
              </a:rPr>
              <a:t>       С </a:t>
            </a:r>
            <a:r>
              <a:rPr lang="ru-RU" b="1" dirty="0" err="1">
                <a:latin typeface="Times New Roman" pitchFamily="18" charset="0"/>
                <a:cs typeface="Times New Roman" pitchFamily="18" charset="0"/>
              </a:rPr>
              <a:t>учеником-аудиалом</a:t>
            </a:r>
            <a:r>
              <a:rPr lang="ru-RU" dirty="0">
                <a:latin typeface="Times New Roman" pitchFamily="18" charset="0"/>
                <a:cs typeface="Times New Roman" pitchFamily="18" charset="0"/>
              </a:rPr>
              <a:t>, необходимо </a:t>
            </a:r>
            <a:r>
              <a:rPr lang="ru-RU" dirty="0" smtClean="0">
                <a:latin typeface="Times New Roman" pitchFamily="18" charset="0"/>
                <a:cs typeface="Times New Roman" pitchFamily="18" charset="0"/>
              </a:rPr>
              <a:t>использовать </a:t>
            </a:r>
            <a:r>
              <a:rPr lang="ru-RU" dirty="0">
                <a:latin typeface="Times New Roman" pitchFamily="18" charset="0"/>
                <a:cs typeface="Times New Roman" pitchFamily="18" charset="0"/>
              </a:rPr>
              <a:t>вариации голоса (громкость, высота, паузы). </a:t>
            </a:r>
            <a:endParaRPr lang="ru-RU" dirty="0" smtClean="0">
              <a:latin typeface="Times New Roman" pitchFamily="18" charset="0"/>
              <a:cs typeface="Times New Roman" pitchFamily="18" charset="0"/>
            </a:endParaRPr>
          </a:p>
          <a:p>
            <a:pPr lvl="0">
              <a:buNone/>
            </a:pPr>
            <a:r>
              <a:rPr lang="ru-RU" dirty="0" smtClean="0">
                <a:latin typeface="Times New Roman" pitchFamily="18" charset="0"/>
                <a:cs typeface="Times New Roman" pitchFamily="18" charset="0"/>
              </a:rPr>
              <a:t>       Ключевые </a:t>
            </a:r>
            <a:r>
              <a:rPr lang="ru-RU" dirty="0">
                <a:latin typeface="Times New Roman" pitchFamily="18" charset="0"/>
                <a:cs typeface="Times New Roman" pitchFamily="18" charset="0"/>
              </a:rPr>
              <a:t>слова аудиальной модальности: слышать, звучать, настраивать, кричать, оглушить, скрипеть, звенеть, скрежетать, согласовывать, громкий и т.д.</a:t>
            </a:r>
          </a:p>
          <a:p>
            <a:pPr marL="0" indent="0">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Учитель </a:t>
            </a:r>
            <a:r>
              <a:rPr lang="ru-RU" dirty="0">
                <a:latin typeface="Times New Roman" pitchFamily="18" charset="0"/>
                <a:cs typeface="Times New Roman" pitchFamily="18" charset="0"/>
              </a:rPr>
              <a:t>и ученики неточно понимают друг друга, если обмениваются информацией в терминах разных </a:t>
            </a:r>
            <a:r>
              <a:rPr lang="ru-RU" dirty="0" smtClean="0">
                <a:latin typeface="Times New Roman" pitchFamily="18" charset="0"/>
                <a:cs typeface="Times New Roman" pitchFamily="18" charset="0"/>
              </a:rPr>
              <a:t>модальностей</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Использование </a:t>
            </a:r>
            <a:r>
              <a:rPr lang="ru-RU" dirty="0">
                <a:latin typeface="Times New Roman" pitchFamily="18" charset="0"/>
                <a:cs typeface="Times New Roman" pitchFamily="18" charset="0"/>
              </a:rPr>
              <a:t>же одной общей модальности </a:t>
            </a:r>
            <a:r>
              <a:rPr lang="ru-RU" dirty="0" smtClean="0">
                <a:latin typeface="Times New Roman" pitchFamily="18" charset="0"/>
                <a:cs typeface="Times New Roman" pitchFamily="18" charset="0"/>
              </a:rPr>
              <a:t>способно </a:t>
            </a:r>
            <a:r>
              <a:rPr lang="ru-RU" dirty="0">
                <a:latin typeface="Times New Roman" pitchFamily="18" charset="0"/>
                <a:cs typeface="Times New Roman" pitchFamily="18" charset="0"/>
              </a:rPr>
              <a:t>обеспечить доверительные отношения </a:t>
            </a:r>
            <a:r>
              <a:rPr lang="ru-RU" dirty="0" smtClean="0">
                <a:latin typeface="Times New Roman" pitchFamily="18" charset="0"/>
                <a:cs typeface="Times New Roman" pitchFamily="18" charset="0"/>
              </a:rPr>
              <a:t>автоматически</a:t>
            </a:r>
            <a:r>
              <a:rPr lang="ru-RU" dirty="0">
                <a:latin typeface="Times New Roman" pitchFamily="18" charset="0"/>
                <a:cs typeface="Times New Roman" pitchFamily="18" charset="0"/>
              </a:rPr>
              <a:t>, на подсознательном уровне. </a:t>
            </a:r>
            <a:endParaRPr lang="ru-RU"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Кроме </a:t>
            </a:r>
            <a:r>
              <a:rPr lang="ru-RU" dirty="0">
                <a:latin typeface="Times New Roman" pitchFamily="18" charset="0"/>
                <a:cs typeface="Times New Roman" pitchFamily="18" charset="0"/>
              </a:rPr>
              <a:t>того, учитель может использовать нейтральные слова, подходящие к любой </a:t>
            </a:r>
            <a:r>
              <a:rPr lang="ru-RU" dirty="0" smtClean="0">
                <a:latin typeface="Times New Roman" pitchFamily="18" charset="0"/>
                <a:cs typeface="Times New Roman" pitchFamily="18" charset="0"/>
              </a:rPr>
              <a:t>модальности</a:t>
            </a:r>
            <a:r>
              <a:rPr lang="ru-RU" dirty="0">
                <a:latin typeface="Times New Roman" pitchFamily="18" charset="0"/>
                <a:cs typeface="Times New Roman" pitchFamily="18" charset="0"/>
              </a:rPr>
              <a:t>: </a:t>
            </a:r>
            <a:r>
              <a:rPr lang="ru-RU" b="1" dirty="0">
                <a:latin typeface="Times New Roman" pitchFamily="18" charset="0"/>
                <a:cs typeface="Times New Roman" pitchFamily="18" charset="0"/>
              </a:rPr>
              <a:t>думать, знать, понимать, воспринимать, </a:t>
            </a:r>
            <a:r>
              <a:rPr lang="ru-RU" b="1" dirty="0" smtClean="0">
                <a:latin typeface="Times New Roman" pitchFamily="18" charset="0"/>
                <a:cs typeface="Times New Roman" pitchFamily="18" charset="0"/>
              </a:rPr>
              <a:t>помнить</a:t>
            </a:r>
            <a:r>
              <a:rPr lang="ru-RU" b="1" dirty="0">
                <a:latin typeface="Times New Roman" pitchFamily="18" charset="0"/>
                <a:cs typeface="Times New Roman" pitchFamily="18" charset="0"/>
              </a:rPr>
              <a:t>, верить, уважительный, изменчивый и т.д.</a:t>
            </a:r>
          </a:p>
          <a:p>
            <a:endParaRPr lang="ru-RU" dirty="0"/>
          </a:p>
        </p:txBody>
      </p:sp>
    </p:spTree>
    <p:extLst>
      <p:ext uri="{BB962C8B-B14F-4D97-AF65-F5344CB8AC3E}">
        <p14:creationId xmlns:p14="http://schemas.microsoft.com/office/powerpoint/2010/main" val="2967356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83568" y="404664"/>
            <a:ext cx="7885757" cy="5977086"/>
          </a:xfrm>
        </p:spPr>
        <p:txBody>
          <a:bodyPr>
            <a:normAutofit/>
          </a:bodyPr>
          <a:lstStyle/>
          <a:p>
            <a:pPr>
              <a:buNone/>
            </a:pPr>
            <a:r>
              <a:rPr lang="ru-RU" dirty="0" smtClean="0">
                <a:latin typeface="Times New Roman" pitchFamily="18" charset="0"/>
                <a:cs typeface="Times New Roman" pitchFamily="18" charset="0"/>
              </a:rPr>
              <a:t>       Работа </a:t>
            </a:r>
            <a:r>
              <a:rPr lang="ru-RU" dirty="0">
                <a:latin typeface="Times New Roman" pitchFamily="18" charset="0"/>
                <a:cs typeface="Times New Roman" pitchFamily="18" charset="0"/>
              </a:rPr>
              <a:t>учителя в трех модальностях восприятия </a:t>
            </a:r>
            <a:r>
              <a:rPr lang="ru-RU" dirty="0" smtClean="0">
                <a:latin typeface="Times New Roman" pitchFamily="18" charset="0"/>
                <a:cs typeface="Times New Roman" pitchFamily="18" charset="0"/>
              </a:rPr>
              <a:t>возможна </a:t>
            </a:r>
            <a:r>
              <a:rPr lang="ru-RU" dirty="0">
                <a:latin typeface="Times New Roman" pitchFamily="18" charset="0"/>
                <a:cs typeface="Times New Roman" pitchFamily="18" charset="0"/>
              </a:rPr>
              <a:t>абсолютно на всех уроках. Необходимо учитывать </a:t>
            </a:r>
            <a:r>
              <a:rPr lang="ru-RU" dirty="0" smtClean="0">
                <a:latin typeface="Times New Roman" pitchFamily="18" charset="0"/>
                <a:cs typeface="Times New Roman" pitchFamily="18" charset="0"/>
              </a:rPr>
              <a:t>проявления </a:t>
            </a:r>
            <a:r>
              <a:rPr lang="ru-RU" dirty="0">
                <a:latin typeface="Times New Roman" pitchFamily="18" charset="0"/>
                <a:cs typeface="Times New Roman" pitchFamily="18" charset="0"/>
              </a:rPr>
              <a:t>ведущей модальности каждого конкретного ученика. </a:t>
            </a:r>
            <a:endParaRPr lang="ru-RU" dirty="0" smtClean="0">
              <a:latin typeface="Times New Roman" pitchFamily="18" charset="0"/>
              <a:cs typeface="Times New Roman" pitchFamily="18" charset="0"/>
            </a:endParaRPr>
          </a:p>
          <a:p>
            <a:pPr>
              <a:buFont typeface="Wingdings" pitchFamily="2" charset="2"/>
              <a:buChar char="Ø"/>
            </a:pPr>
            <a:r>
              <a:rPr lang="ru-RU" dirty="0" smtClean="0">
                <a:latin typeface="Times New Roman" pitchFamily="18" charset="0"/>
                <a:cs typeface="Times New Roman" pitchFamily="18" charset="0"/>
              </a:rPr>
              <a:t>Нельзя </a:t>
            </a:r>
            <a:r>
              <a:rPr lang="ru-RU" dirty="0">
                <a:latin typeface="Times New Roman" pitchFamily="18" charset="0"/>
                <a:cs typeface="Times New Roman" pitchFamily="18" charset="0"/>
              </a:rPr>
              <a:t>заставлять </a:t>
            </a:r>
            <a:r>
              <a:rPr lang="ru-RU" b="1" dirty="0" err="1">
                <a:latin typeface="Times New Roman" pitchFamily="18" charset="0"/>
                <a:cs typeface="Times New Roman" pitchFamily="18" charset="0"/>
              </a:rPr>
              <a:t>кинестетика</a:t>
            </a:r>
            <a:r>
              <a:rPr lang="ru-RU" dirty="0">
                <a:latin typeface="Times New Roman" pitchFamily="18" charset="0"/>
                <a:cs typeface="Times New Roman" pitchFamily="18" charset="0"/>
              </a:rPr>
              <a:t> сидеть на уроке неподвижно, так как во время движения у него идет более прочное запоминание материала. </a:t>
            </a:r>
            <a:endParaRPr lang="ru-RU" dirty="0" smtClean="0">
              <a:latin typeface="Times New Roman" pitchFamily="18" charset="0"/>
              <a:cs typeface="Times New Roman" pitchFamily="18" charset="0"/>
            </a:endParaRPr>
          </a:p>
          <a:p>
            <a:pPr>
              <a:buFont typeface="Wingdings" pitchFamily="2" charset="2"/>
              <a:buChar char="Ø"/>
            </a:pPr>
            <a:r>
              <a:rPr lang="ru-RU" b="1" dirty="0" err="1" smtClean="0">
                <a:latin typeface="Times New Roman" pitchFamily="18" charset="0"/>
                <a:cs typeface="Times New Roman" pitchFamily="18" charset="0"/>
              </a:rPr>
              <a:t>Визуалу</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необходимо </a:t>
            </a:r>
            <a:r>
              <a:rPr lang="ru-RU" dirty="0" smtClean="0">
                <a:latin typeface="Times New Roman" pitchFamily="18" charset="0"/>
                <a:cs typeface="Times New Roman" pitchFamily="18" charset="0"/>
              </a:rPr>
              <a:t>разрешить </a:t>
            </a:r>
            <a:r>
              <a:rPr lang="ru-RU" dirty="0">
                <a:latin typeface="Times New Roman" pitchFamily="18" charset="0"/>
                <a:cs typeface="Times New Roman" pitchFamily="18" charset="0"/>
              </a:rPr>
              <a:t>иметь на уроке листок, на котором он в процессе запоминания может чертить, штриховать, рисовать и т.д</a:t>
            </a:r>
            <a:r>
              <a:rPr lang="ru-RU" dirty="0" smtClean="0">
                <a:latin typeface="Times New Roman" pitchFamily="18" charset="0"/>
                <a:cs typeface="Times New Roman" pitchFamily="18" charset="0"/>
              </a:rPr>
              <a:t>.</a:t>
            </a:r>
          </a:p>
          <a:p>
            <a:pPr>
              <a:buFont typeface="Wingdings" pitchFamily="2" charset="2"/>
              <a:buChar char="Ø"/>
            </a:pPr>
            <a:r>
              <a:rPr lang="ru-RU" dirty="0" smtClean="0">
                <a:latin typeface="Times New Roman" pitchFamily="18" charset="0"/>
                <a:cs typeface="Times New Roman" pitchFamily="18" charset="0"/>
              </a:rPr>
              <a:t> </a:t>
            </a:r>
            <a:r>
              <a:rPr lang="ru-RU" b="1" dirty="0" err="1">
                <a:latin typeface="Times New Roman" pitchFamily="18" charset="0"/>
                <a:cs typeface="Times New Roman" pitchFamily="18" charset="0"/>
              </a:rPr>
              <a:t>Аудиалу</a:t>
            </a:r>
            <a:r>
              <a:rPr lang="ru-RU" dirty="0">
                <a:latin typeface="Times New Roman" pitchFamily="18" charset="0"/>
                <a:cs typeface="Times New Roman" pitchFamily="18" charset="0"/>
              </a:rPr>
              <a:t> нельзя делать замечания, когда он в процессе </a:t>
            </a:r>
            <a:r>
              <a:rPr lang="ru-RU" dirty="0" smtClean="0">
                <a:latin typeface="Times New Roman" pitchFamily="18" charset="0"/>
                <a:cs typeface="Times New Roman" pitchFamily="18" charset="0"/>
              </a:rPr>
              <a:t>выполнения </a:t>
            </a:r>
            <a:r>
              <a:rPr lang="ru-RU" dirty="0">
                <a:latin typeface="Times New Roman" pitchFamily="18" charset="0"/>
                <a:cs typeface="Times New Roman" pitchFamily="18" charset="0"/>
              </a:rPr>
              <a:t>сложного задания издает звуки, шевелит губами. </a:t>
            </a:r>
            <a:r>
              <a:rPr lang="ru-RU" dirty="0" smtClean="0">
                <a:latin typeface="Times New Roman" pitchFamily="18" charset="0"/>
                <a:cs typeface="Times New Roman" pitchFamily="18" charset="0"/>
              </a:rPr>
              <a:t>  Без </a:t>
            </a:r>
            <a:r>
              <a:rPr lang="ru-RU" dirty="0">
                <a:latin typeface="Times New Roman" pitchFamily="18" charset="0"/>
                <a:cs typeface="Times New Roman" pitchFamily="18" charset="0"/>
              </a:rPr>
              <a:t>этого он может не справиться с заданием.</a:t>
            </a:r>
          </a:p>
          <a:p>
            <a:endParaRPr lang="ru-RU" dirty="0"/>
          </a:p>
        </p:txBody>
      </p:sp>
    </p:spTree>
    <p:extLst>
      <p:ext uri="{BB962C8B-B14F-4D97-AF65-F5344CB8AC3E}">
        <p14:creationId xmlns:p14="http://schemas.microsoft.com/office/powerpoint/2010/main" val="3653172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p:txBody>
          <a:bodyPr>
            <a:normAutofit/>
          </a:bodyPr>
          <a:lstStyle/>
          <a:p>
            <a:pPr>
              <a:buNone/>
            </a:pPr>
            <a:r>
              <a:rPr lang="ru-RU" sz="3200" dirty="0" smtClean="0">
                <a:latin typeface="Times New Roman" pitchFamily="18" charset="0"/>
                <a:cs typeface="Times New Roman" pitchFamily="18" charset="0"/>
              </a:rPr>
              <a:t>      Замечания </a:t>
            </a:r>
            <a:r>
              <a:rPr lang="ru-RU" sz="3200" dirty="0">
                <a:latin typeface="Times New Roman" pitchFamily="18" charset="0"/>
                <a:cs typeface="Times New Roman" pitchFamily="18" charset="0"/>
              </a:rPr>
              <a:t>ученикам необходимо делать на их языке: </a:t>
            </a:r>
            <a:endParaRPr lang="ru-RU" sz="3200" dirty="0" smtClean="0">
              <a:latin typeface="Times New Roman" pitchFamily="18" charset="0"/>
              <a:cs typeface="Times New Roman" pitchFamily="18" charset="0"/>
            </a:endParaRPr>
          </a:p>
          <a:p>
            <a:pPr>
              <a:buFont typeface="Wingdings" pitchFamily="2" charset="2"/>
              <a:buChar char="Ø"/>
            </a:pPr>
            <a:r>
              <a:rPr lang="ru-RU" sz="3200" b="1" dirty="0" err="1" smtClean="0">
                <a:latin typeface="Times New Roman" pitchFamily="18" charset="0"/>
                <a:cs typeface="Times New Roman" pitchFamily="18" charset="0"/>
              </a:rPr>
              <a:t>визуалу</a:t>
            </a:r>
            <a:r>
              <a:rPr lang="ru-RU" sz="3200" b="1" dirty="0" smtClean="0">
                <a:latin typeface="Times New Roman" pitchFamily="18" charset="0"/>
                <a:cs typeface="Times New Roman" pitchFamily="18" charset="0"/>
              </a:rPr>
              <a:t> </a:t>
            </a:r>
            <a:r>
              <a:rPr lang="ru-RU" sz="3200" dirty="0">
                <a:latin typeface="Times New Roman" pitchFamily="18" charset="0"/>
                <a:cs typeface="Times New Roman" pitchFamily="18" charset="0"/>
              </a:rPr>
              <a:t>— покачать головой, погрозить пальцем; </a:t>
            </a:r>
            <a:endParaRPr lang="ru-RU" sz="3200" dirty="0" smtClean="0">
              <a:latin typeface="Times New Roman" pitchFamily="18" charset="0"/>
              <a:cs typeface="Times New Roman" pitchFamily="18" charset="0"/>
            </a:endParaRPr>
          </a:p>
          <a:p>
            <a:pPr>
              <a:buFont typeface="Wingdings" pitchFamily="2" charset="2"/>
              <a:buChar char="Ø"/>
            </a:pPr>
            <a:r>
              <a:rPr lang="ru-RU" sz="3200" b="1" dirty="0" err="1" smtClean="0">
                <a:latin typeface="Times New Roman" pitchFamily="18" charset="0"/>
                <a:cs typeface="Times New Roman" pitchFamily="18" charset="0"/>
              </a:rPr>
              <a:t>кинестетику</a:t>
            </a:r>
            <a:r>
              <a:rPr lang="ru-RU" sz="3200" dirty="0" smtClean="0">
                <a:latin typeface="Times New Roman" pitchFamily="18" charset="0"/>
                <a:cs typeface="Times New Roman" pitchFamily="18" charset="0"/>
              </a:rPr>
              <a:t> </a:t>
            </a:r>
            <a:r>
              <a:rPr lang="ru-RU" sz="3200" dirty="0">
                <a:latin typeface="Times New Roman" pitchFamily="18" charset="0"/>
                <a:cs typeface="Times New Roman" pitchFamily="18" charset="0"/>
              </a:rPr>
              <a:t>— положить руку на плечо, легко похлопать по </a:t>
            </a:r>
            <a:r>
              <a:rPr lang="ru-RU" sz="3200" dirty="0" smtClean="0">
                <a:latin typeface="Times New Roman" pitchFamily="18" charset="0"/>
                <a:cs typeface="Times New Roman" pitchFamily="18" charset="0"/>
              </a:rPr>
              <a:t>плечу;</a:t>
            </a:r>
          </a:p>
          <a:p>
            <a:pPr>
              <a:buFont typeface="Wingdings" pitchFamily="2" charset="2"/>
              <a:buChar char="Ø"/>
            </a:pPr>
            <a:r>
              <a:rPr lang="ru-RU" sz="3200" b="1" dirty="0" err="1" smtClean="0">
                <a:latin typeface="Times New Roman" pitchFamily="18" charset="0"/>
                <a:cs typeface="Times New Roman" pitchFamily="18" charset="0"/>
              </a:rPr>
              <a:t>аудиалу</a:t>
            </a:r>
            <a:r>
              <a:rPr lang="ru-RU" sz="3200" dirty="0" smtClean="0">
                <a:latin typeface="Times New Roman" pitchFamily="18" charset="0"/>
                <a:cs typeface="Times New Roman" pitchFamily="18" charset="0"/>
              </a:rPr>
              <a:t> сказать ровным, доброжелательным тоном.</a:t>
            </a:r>
            <a:endParaRPr lang="ru-RU" sz="3200" dirty="0">
              <a:latin typeface="Times New Roman" pitchFamily="18" charset="0"/>
              <a:cs typeface="Times New Roman" pitchFamily="18" charset="0"/>
            </a:endParaRPr>
          </a:p>
          <a:p>
            <a:pPr>
              <a:buFont typeface="Wingdings" pitchFamily="2" charset="2"/>
              <a:buChar char="Ø"/>
            </a:pP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362684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solidFill>
                  <a:srgbClr val="C00000"/>
                </a:solidFill>
              </a:rPr>
              <a:t>Что такое школьные трудности?</a:t>
            </a:r>
            <a:endParaRPr lang="ru-RU" dirty="0">
              <a:solidFill>
                <a:srgbClr val="C00000"/>
              </a:solidFill>
            </a:endParaRPr>
          </a:p>
        </p:txBody>
      </p:sp>
      <p:sp>
        <p:nvSpPr>
          <p:cNvPr id="5" name="Объект 4"/>
          <p:cNvSpPr>
            <a:spLocks noGrp="1"/>
          </p:cNvSpPr>
          <p:nvPr>
            <p:ph sz="quarter" idx="1"/>
          </p:nvPr>
        </p:nvSpPr>
        <p:spPr>
          <a:xfrm>
            <a:off x="457200" y="1600200"/>
            <a:ext cx="8363272" cy="4853136"/>
          </a:xfrm>
        </p:spPr>
        <p:txBody>
          <a:bodyPr/>
          <a:lstStyle/>
          <a:p>
            <a:pPr>
              <a:buNone/>
            </a:pPr>
            <a:r>
              <a:rPr lang="ru-RU" sz="3200" dirty="0" smtClean="0">
                <a:latin typeface="Times New Roman" panose="02020603050405020304" pitchFamily="18" charset="0"/>
                <a:cs typeface="Times New Roman" panose="02020603050405020304" pitchFamily="18" charset="0"/>
              </a:rPr>
              <a:t>         Под </a:t>
            </a:r>
            <a:r>
              <a:rPr lang="ru-RU" sz="3200" dirty="0">
                <a:latin typeface="Times New Roman" panose="02020603050405020304" pitchFamily="18" charset="0"/>
                <a:cs typeface="Times New Roman" panose="02020603050405020304" pitchFamily="18" charset="0"/>
              </a:rPr>
              <a:t>школьными трудностями понимается весь </a:t>
            </a:r>
            <a:r>
              <a:rPr lang="ru-RU" sz="3200" b="1" dirty="0" smtClean="0">
                <a:latin typeface="Times New Roman" panose="02020603050405020304" pitchFamily="18" charset="0"/>
                <a:cs typeface="Times New Roman" panose="02020603050405020304" pitchFamily="18" charset="0"/>
              </a:rPr>
              <a:t>комплекс</a:t>
            </a:r>
            <a:r>
              <a:rPr lang="ru-RU" sz="3200" dirty="0" smtClean="0">
                <a:latin typeface="Times New Roman" panose="02020603050405020304" pitchFamily="18" charset="0"/>
                <a:cs typeface="Times New Roman" panose="02020603050405020304" pitchFamily="18" charset="0"/>
              </a:rPr>
              <a:t> школьных </a:t>
            </a:r>
            <a:r>
              <a:rPr lang="ru-RU" sz="3200" dirty="0">
                <a:latin typeface="Times New Roman" panose="02020603050405020304" pitchFamily="18" charset="0"/>
                <a:cs typeface="Times New Roman" panose="02020603050405020304" pitchFamily="18" charset="0"/>
              </a:rPr>
              <a:t>проблем, которые возникают у ребенка при </a:t>
            </a:r>
            <a:r>
              <a:rPr lang="ru-RU" sz="3200" b="1" dirty="0" smtClean="0">
                <a:latin typeface="Times New Roman" panose="02020603050405020304" pitchFamily="18" charset="0"/>
                <a:cs typeface="Times New Roman" panose="02020603050405020304" pitchFamily="18" charset="0"/>
              </a:rPr>
              <a:t>систематическом </a:t>
            </a:r>
            <a:r>
              <a:rPr lang="ru-RU" sz="3200" dirty="0" smtClean="0">
                <a:latin typeface="Times New Roman" panose="02020603050405020304" pitchFamily="18" charset="0"/>
                <a:cs typeface="Times New Roman" panose="02020603050405020304" pitchFamily="18" charset="0"/>
              </a:rPr>
              <a:t> обучении </a:t>
            </a:r>
            <a:r>
              <a:rPr lang="ru-RU" sz="3200" dirty="0">
                <a:latin typeface="Times New Roman" panose="02020603050405020304" pitchFamily="18" charset="0"/>
                <a:cs typeface="Times New Roman" panose="02020603050405020304" pitchFamily="18" charset="0"/>
              </a:rPr>
              <a:t>и приводят к выраженному функциональному напряжению, </a:t>
            </a:r>
            <a:r>
              <a:rPr lang="ru-RU" sz="3200" b="1" dirty="0" smtClean="0">
                <a:latin typeface="Times New Roman" panose="02020603050405020304" pitchFamily="18" charset="0"/>
                <a:cs typeface="Times New Roman" panose="02020603050405020304" pitchFamily="18" charset="0"/>
              </a:rPr>
              <a:t>ухудшению </a:t>
            </a:r>
            <a:r>
              <a:rPr lang="ru-RU" sz="3200" dirty="0" smtClean="0">
                <a:latin typeface="Times New Roman" panose="02020603050405020304" pitchFamily="18" charset="0"/>
                <a:cs typeface="Times New Roman" panose="02020603050405020304" pitchFamily="18" charset="0"/>
              </a:rPr>
              <a:t>в </a:t>
            </a:r>
            <a:r>
              <a:rPr lang="ru-RU" sz="3200" dirty="0">
                <a:latin typeface="Times New Roman" panose="02020603050405020304" pitchFamily="18" charset="0"/>
                <a:cs typeface="Times New Roman" panose="02020603050405020304" pitchFamily="18" charset="0"/>
              </a:rPr>
              <a:t>состоянии здоровья, нарушению социально-психологической </a:t>
            </a:r>
            <a:r>
              <a:rPr lang="ru-RU" sz="3200" b="1" dirty="0" smtClean="0">
                <a:latin typeface="Times New Roman" panose="02020603050405020304" pitchFamily="18" charset="0"/>
                <a:cs typeface="Times New Roman" panose="02020603050405020304" pitchFamily="18" charset="0"/>
              </a:rPr>
              <a:t>адаптации </a:t>
            </a:r>
            <a:r>
              <a:rPr lang="ru-RU" sz="3200" dirty="0" smtClean="0">
                <a:latin typeface="Times New Roman" panose="02020603050405020304" pitchFamily="18" charset="0"/>
                <a:cs typeface="Times New Roman" panose="02020603050405020304" pitchFamily="18" charset="0"/>
              </a:rPr>
              <a:t>и </a:t>
            </a:r>
            <a:r>
              <a:rPr lang="ru-RU" sz="3200" dirty="0">
                <a:latin typeface="Times New Roman" panose="02020603050405020304" pitchFamily="18" charset="0"/>
                <a:cs typeface="Times New Roman" panose="02020603050405020304" pitchFamily="18" charset="0"/>
              </a:rPr>
              <a:t>снижению </a:t>
            </a:r>
            <a:r>
              <a:rPr lang="ru-RU" sz="3200" b="1" dirty="0" smtClean="0">
                <a:latin typeface="Times New Roman" panose="02020603050405020304" pitchFamily="18" charset="0"/>
                <a:cs typeface="Times New Roman" panose="02020603050405020304" pitchFamily="18" charset="0"/>
              </a:rPr>
              <a:t>успеваемости </a:t>
            </a:r>
            <a:r>
              <a:rPr lang="ru-RU" sz="3200" dirty="0" smtClean="0">
                <a:solidFill>
                  <a:srgbClr val="C00000"/>
                </a:solidFill>
                <a:latin typeface="Times New Roman" panose="02020603050405020304" pitchFamily="18" charset="0"/>
                <a:cs typeface="Times New Roman" panose="02020603050405020304" pitchFamily="18" charset="0"/>
              </a:rPr>
              <a:t> </a:t>
            </a:r>
            <a:r>
              <a:rPr lang="ru-RU" sz="3200" dirty="0" smtClean="0">
                <a:latin typeface="Times New Roman" panose="02020603050405020304" pitchFamily="18" charset="0"/>
                <a:cs typeface="Times New Roman" panose="02020603050405020304" pitchFamily="18" charset="0"/>
              </a:rPr>
              <a:t> обучения</a:t>
            </a:r>
            <a:r>
              <a:rPr lang="ru-RU" sz="320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2766982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79512" y="274638"/>
            <a:ext cx="8507288" cy="1143000"/>
          </a:xfrm>
        </p:spPr>
        <p:txBody>
          <a:bodyPr>
            <a:normAutofit/>
          </a:bodyPr>
          <a:lstStyle/>
          <a:p>
            <a:pPr algn="l"/>
            <a:r>
              <a:rPr lang="ru-RU" sz="3200" dirty="0" smtClean="0">
                <a:solidFill>
                  <a:srgbClr val="C00000"/>
                </a:solidFill>
              </a:rPr>
              <a:t>Причины </a:t>
            </a:r>
            <a:r>
              <a:rPr lang="ru-RU" sz="3200" dirty="0">
                <a:solidFill>
                  <a:srgbClr val="C00000"/>
                </a:solidFill>
              </a:rPr>
              <a:t>трудностей обучения (Н.П. </a:t>
            </a:r>
            <a:r>
              <a:rPr lang="ru-RU" sz="3200" dirty="0" err="1">
                <a:solidFill>
                  <a:srgbClr val="C00000"/>
                </a:solidFill>
              </a:rPr>
              <a:t>Локалова</a:t>
            </a:r>
            <a:r>
              <a:rPr lang="ru-RU" sz="3200" dirty="0">
                <a:solidFill>
                  <a:srgbClr val="C00000"/>
                </a:solidFill>
              </a:rPr>
              <a:t>)</a:t>
            </a:r>
            <a:endParaRPr lang="ru-RU" sz="3200" dirty="0"/>
          </a:p>
        </p:txBody>
      </p:sp>
      <p:sp>
        <p:nvSpPr>
          <p:cNvPr id="8" name="Объект 7"/>
          <p:cNvSpPr>
            <a:spLocks noGrp="1"/>
          </p:cNvSpPr>
          <p:nvPr>
            <p:ph sz="quarter" idx="1"/>
          </p:nvPr>
        </p:nvSpPr>
        <p:spPr/>
        <p:txBody>
          <a:bodyPr>
            <a:normAutofit/>
          </a:bodyPr>
          <a:lstStyle/>
          <a:p>
            <a:pPr marL="0" indent="0">
              <a:buNone/>
            </a:pPr>
            <a:r>
              <a:rPr lang="ru-RU" sz="2800" b="1" dirty="0" smtClean="0">
                <a:latin typeface="Times New Roman" panose="02020603050405020304" pitchFamily="18" charset="0"/>
                <a:cs typeface="Times New Roman" panose="02020603050405020304" pitchFamily="18" charset="0"/>
              </a:rPr>
              <a:t>1.Психофизиологические  причины </a:t>
            </a:r>
            <a:r>
              <a:rPr lang="ru-RU" sz="2800" dirty="0" smtClean="0">
                <a:latin typeface="Times New Roman" panose="02020603050405020304" pitchFamily="18" charset="0"/>
                <a:cs typeface="Times New Roman" panose="02020603050405020304" pitchFamily="18" charset="0"/>
              </a:rPr>
              <a:t>(индивидуально-психологические особенности темперамента, работоспособность)</a:t>
            </a:r>
          </a:p>
          <a:p>
            <a:pPr marL="0" indent="0">
              <a:buNone/>
            </a:pPr>
            <a:r>
              <a:rPr lang="ru-RU" sz="2800" b="1" dirty="0" smtClean="0">
                <a:latin typeface="Times New Roman" panose="02020603050405020304" pitchFamily="18" charset="0"/>
                <a:cs typeface="Times New Roman" panose="02020603050405020304" pitchFamily="18" charset="0"/>
              </a:rPr>
              <a:t>2. Педагогические причины </a:t>
            </a:r>
          </a:p>
          <a:p>
            <a:pPr marL="0" indent="0">
              <a:buNone/>
            </a:pPr>
            <a:r>
              <a:rPr lang="ru-RU" sz="2800" dirty="0" smtClean="0">
                <a:latin typeface="Times New Roman" panose="02020603050405020304" pitchFamily="18" charset="0"/>
                <a:cs typeface="Times New Roman" panose="02020603050405020304" pitchFamily="18" charset="0"/>
              </a:rPr>
              <a:t>(</a:t>
            </a:r>
            <a:r>
              <a:rPr lang="ru-RU" sz="2800" dirty="0" err="1" smtClean="0">
                <a:latin typeface="Times New Roman" panose="02020603050405020304" pitchFamily="18" charset="0"/>
                <a:cs typeface="Times New Roman" panose="02020603050405020304" pitchFamily="18" charset="0"/>
              </a:rPr>
              <a:t>несформированность</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приемов учебной </a:t>
            </a:r>
            <a:r>
              <a:rPr lang="ru-RU" sz="2800" dirty="0" smtClean="0">
                <a:latin typeface="Times New Roman" panose="02020603050405020304" pitchFamily="18" charset="0"/>
                <a:cs typeface="Times New Roman" panose="02020603050405020304" pitchFamily="18" charset="0"/>
              </a:rPr>
              <a:t>деятельности, недисциплинированность,</a:t>
            </a:r>
            <a:endParaRPr lang="ru-RU" sz="2800" dirty="0">
              <a:latin typeface="Times New Roman" panose="02020603050405020304" pitchFamily="18" charset="0"/>
              <a:cs typeface="Times New Roman" panose="02020603050405020304" pitchFamily="18" charset="0"/>
            </a:endParaRPr>
          </a:p>
          <a:p>
            <a:pPr marL="0" indent="0">
              <a:buNone/>
            </a:pPr>
            <a:r>
              <a:rPr lang="ru-RU" sz="2800" dirty="0" smtClean="0">
                <a:latin typeface="Times New Roman" panose="02020603050405020304" pitchFamily="18" charset="0"/>
                <a:cs typeface="Times New Roman" panose="02020603050405020304" pitchFamily="18" charset="0"/>
              </a:rPr>
              <a:t>педагогическая запущенность)</a:t>
            </a:r>
            <a:endParaRPr lang="ru-RU" sz="2800" dirty="0">
              <a:latin typeface="Times New Roman" panose="02020603050405020304" pitchFamily="18" charset="0"/>
              <a:cs typeface="Times New Roman" panose="02020603050405020304" pitchFamily="18" charset="0"/>
            </a:endParaRPr>
          </a:p>
          <a:p>
            <a:pPr marL="0" indent="0">
              <a:buNone/>
            </a:pPr>
            <a:r>
              <a:rPr lang="ru-RU" sz="2800" b="1" dirty="0" smtClean="0">
                <a:latin typeface="Times New Roman" panose="02020603050405020304" pitchFamily="18" charset="0"/>
                <a:cs typeface="Times New Roman" panose="02020603050405020304" pitchFamily="18" charset="0"/>
              </a:rPr>
              <a:t>3. Психологические причины</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1099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smtClean="0">
                <a:solidFill>
                  <a:srgbClr val="C00000"/>
                </a:solidFill>
              </a:rPr>
              <a:t>Психологические причины трудностей обучения (по Н.П. </a:t>
            </a:r>
            <a:r>
              <a:rPr lang="ru-RU" sz="3200" dirty="0" err="1" smtClean="0">
                <a:solidFill>
                  <a:srgbClr val="C00000"/>
                </a:solidFill>
              </a:rPr>
              <a:t>Локаловой</a:t>
            </a:r>
            <a:r>
              <a:rPr lang="ru-RU" sz="3200" dirty="0" smtClean="0">
                <a:solidFill>
                  <a:srgbClr val="C00000"/>
                </a:solidFill>
              </a:rPr>
              <a:t>):</a:t>
            </a:r>
            <a:endParaRPr lang="ru-RU" sz="3200" dirty="0">
              <a:solidFill>
                <a:srgbClr val="C00000"/>
              </a:solidFill>
            </a:endParaRPr>
          </a:p>
        </p:txBody>
      </p:sp>
      <p:sp>
        <p:nvSpPr>
          <p:cNvPr id="3" name="Объект 2"/>
          <p:cNvSpPr>
            <a:spLocks noGrp="1"/>
          </p:cNvSpPr>
          <p:nvPr>
            <p:ph sz="quarter" idx="1"/>
          </p:nvPr>
        </p:nvSpPr>
        <p:spPr>
          <a:xfrm>
            <a:off x="457200" y="1600200"/>
            <a:ext cx="8229600" cy="4709120"/>
          </a:xfrm>
        </p:spPr>
        <p:txBody>
          <a:bodyPr>
            <a:normAutofit/>
          </a:bodyPr>
          <a:lstStyle/>
          <a:p>
            <a:pPr>
              <a:buFont typeface="Wingdings" pitchFamily="2" charset="2"/>
              <a:buChar char="Ø"/>
            </a:pPr>
            <a:r>
              <a:rPr lang="ru-RU" sz="3200" dirty="0" smtClean="0"/>
              <a:t>Недостатки в развитии познавательной сферы;</a:t>
            </a:r>
          </a:p>
          <a:p>
            <a:pPr>
              <a:buFont typeface="Wingdings" pitchFamily="2" charset="2"/>
              <a:buChar char="Ø"/>
            </a:pPr>
            <a:r>
              <a:rPr lang="ru-RU" sz="3200" dirty="0" smtClean="0"/>
              <a:t>Нарушения мотивационной сферы;</a:t>
            </a:r>
          </a:p>
          <a:p>
            <a:pPr>
              <a:buFont typeface="Wingdings" pitchFamily="2" charset="2"/>
              <a:buChar char="Ø"/>
            </a:pPr>
            <a:r>
              <a:rPr lang="ru-RU" sz="3200" dirty="0" smtClean="0"/>
              <a:t>Недостатки в развитии произвольно-регуляторной сферы;</a:t>
            </a:r>
          </a:p>
          <a:p>
            <a:pPr>
              <a:buFont typeface="Wingdings" pitchFamily="2" charset="2"/>
              <a:buChar char="Ø"/>
            </a:pPr>
            <a:r>
              <a:rPr lang="ru-RU" sz="3200" dirty="0" smtClean="0"/>
              <a:t>Особенности развития аффективно-</a:t>
            </a:r>
            <a:r>
              <a:rPr lang="ru-RU" sz="3200" dirty="0" err="1" smtClean="0"/>
              <a:t>потребностной</a:t>
            </a:r>
            <a:r>
              <a:rPr lang="ru-RU" sz="3200" dirty="0" smtClean="0"/>
              <a:t> сферы</a:t>
            </a:r>
            <a:endParaRPr lang="ru-RU" sz="3200" dirty="0"/>
          </a:p>
        </p:txBody>
      </p:sp>
    </p:spTree>
    <p:extLst>
      <p:ext uri="{BB962C8B-B14F-4D97-AF65-F5344CB8AC3E}">
        <p14:creationId xmlns:p14="http://schemas.microsoft.com/office/powerpoint/2010/main" val="1499511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764704"/>
            <a:ext cx="7488832" cy="5616624"/>
          </a:xfrm>
        </p:spPr>
        <p:txBody>
          <a:bodyPr>
            <a:noAutofit/>
          </a:bodyPr>
          <a:lstStyle/>
          <a:p>
            <a:pPr marL="0" indent="0">
              <a:buNone/>
            </a:pPr>
            <a:r>
              <a:rPr lang="ru-RU" sz="3600" dirty="0">
                <a:latin typeface="Times New Roman" pitchFamily="18" charset="0"/>
                <a:cs typeface="Times New Roman" pitchFamily="18" charset="0"/>
              </a:rPr>
              <a:t>П</a:t>
            </a:r>
            <a:r>
              <a:rPr lang="ru-RU" sz="3600" dirty="0" smtClean="0">
                <a:latin typeface="Times New Roman" pitchFamily="18" charset="0"/>
                <a:cs typeface="Times New Roman" pitchFamily="18" charset="0"/>
              </a:rPr>
              <a:t>сихологические </a:t>
            </a:r>
            <a:r>
              <a:rPr lang="ru-RU" sz="3600" dirty="0">
                <a:latin typeface="Times New Roman" pitchFamily="18" charset="0"/>
                <a:cs typeface="Times New Roman" pitchFamily="18" charset="0"/>
              </a:rPr>
              <a:t>особенности неуспевающих школьников состоят в </a:t>
            </a:r>
            <a:r>
              <a:rPr lang="ru-RU" sz="3600" b="1" dirty="0">
                <a:latin typeface="Times New Roman" pitchFamily="18" charset="0"/>
                <a:cs typeface="Times New Roman" pitchFamily="18" charset="0"/>
              </a:rPr>
              <a:t>слабой самоорганизации в процессе учения: </a:t>
            </a:r>
            <a:endParaRPr lang="ru-RU" sz="3600" b="1" dirty="0" smtClean="0">
              <a:latin typeface="Times New Roman" pitchFamily="18" charset="0"/>
              <a:cs typeface="Times New Roman" pitchFamily="18" charset="0"/>
            </a:endParaRPr>
          </a:p>
          <a:p>
            <a:pPr>
              <a:buFont typeface="Wingdings" pitchFamily="2" charset="2"/>
              <a:buChar char="Ø"/>
            </a:pPr>
            <a:r>
              <a:rPr lang="ru-RU" sz="3600" dirty="0" smtClean="0">
                <a:latin typeface="Times New Roman" pitchFamily="18" charset="0"/>
                <a:cs typeface="Times New Roman" pitchFamily="18" charset="0"/>
              </a:rPr>
              <a:t>отсутствие </a:t>
            </a:r>
            <a:r>
              <a:rPr lang="ru-RU" sz="3600" dirty="0">
                <a:latin typeface="Times New Roman" pitchFamily="18" charset="0"/>
                <a:cs typeface="Times New Roman" pitchFamily="18" charset="0"/>
              </a:rPr>
              <a:t>сформированных способов и приемов учебной работы, </a:t>
            </a:r>
            <a:endParaRPr lang="ru-RU" sz="3600" dirty="0" smtClean="0">
              <a:latin typeface="Times New Roman" pitchFamily="18" charset="0"/>
              <a:cs typeface="Times New Roman" pitchFamily="18" charset="0"/>
            </a:endParaRPr>
          </a:p>
          <a:p>
            <a:pPr>
              <a:buFont typeface="Wingdings" pitchFamily="2" charset="2"/>
              <a:buChar char="Ø"/>
            </a:pPr>
            <a:r>
              <a:rPr lang="ru-RU" sz="3600" dirty="0" smtClean="0">
                <a:latin typeface="Times New Roman" pitchFamily="18" charset="0"/>
                <a:cs typeface="Times New Roman" pitchFamily="18" charset="0"/>
              </a:rPr>
              <a:t>наличие </a:t>
            </a:r>
            <a:r>
              <a:rPr lang="ru-RU" sz="3600" dirty="0">
                <a:latin typeface="Times New Roman" pitchFamily="18" charset="0"/>
                <a:cs typeface="Times New Roman" pitchFamily="18" charset="0"/>
              </a:rPr>
              <a:t>устойчивого неправильного подхода к учению.</a:t>
            </a:r>
          </a:p>
          <a:p>
            <a:pPr>
              <a:buNone/>
            </a:pPr>
            <a:endParaRPr lang="ru-RU" sz="3600" dirty="0"/>
          </a:p>
        </p:txBody>
      </p:sp>
    </p:spTree>
    <p:extLst>
      <p:ext uri="{BB962C8B-B14F-4D97-AF65-F5344CB8AC3E}">
        <p14:creationId xmlns:p14="http://schemas.microsoft.com/office/powerpoint/2010/main" val="34043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79512" y="608013"/>
            <a:ext cx="8642350" cy="2433637"/>
          </a:xfrm>
        </p:spPr>
        <p:txBody>
          <a:bodyPr>
            <a:noAutofit/>
          </a:bodyPr>
          <a:lstStyle/>
          <a:p>
            <a:pPr algn="l"/>
            <a:r>
              <a:rPr lang="ru-RU" sz="2800" dirty="0" smtClean="0">
                <a:solidFill>
                  <a:srgbClr val="C00000"/>
                </a:solidFill>
                <a:latin typeface="Times New Roman" panose="02020603050405020304" pitchFamily="18" charset="0"/>
                <a:cs typeface="Times New Roman" panose="02020603050405020304" pitchFamily="18" charset="0"/>
              </a:rPr>
              <a:t/>
            </a:r>
            <a:br>
              <a:rPr lang="ru-RU" sz="2800" dirty="0" smtClean="0">
                <a:solidFill>
                  <a:srgbClr val="C00000"/>
                </a:solidFill>
                <a:latin typeface="Times New Roman" panose="02020603050405020304" pitchFamily="18" charset="0"/>
                <a:cs typeface="Times New Roman" panose="02020603050405020304" pitchFamily="18" charset="0"/>
              </a:rPr>
            </a:br>
            <a:r>
              <a:rPr lang="ru-RU" sz="3200" dirty="0" smtClean="0">
                <a:solidFill>
                  <a:srgbClr val="C00000"/>
                </a:solidFill>
                <a:latin typeface="Times New Roman" panose="02020603050405020304" pitchFamily="18" charset="0"/>
                <a:cs typeface="Times New Roman" panose="02020603050405020304" pitchFamily="18" charset="0"/>
              </a:rPr>
              <a:t>Коррекция нарушений </a:t>
            </a:r>
            <a:r>
              <a:rPr lang="ru-RU" sz="3200" dirty="0">
                <a:solidFill>
                  <a:srgbClr val="C00000"/>
                </a:solidFill>
                <a:latin typeface="Times New Roman" panose="02020603050405020304" pitchFamily="18" charset="0"/>
                <a:cs typeface="Times New Roman" panose="02020603050405020304" pitchFamily="18" charset="0"/>
              </a:rPr>
              <a:t>учебной деятельности </a:t>
            </a:r>
            <a:r>
              <a:rPr lang="ru-RU" sz="3200" dirty="0">
                <a:latin typeface="Times New Roman" panose="02020603050405020304" pitchFamily="18" charset="0"/>
                <a:cs typeface="Times New Roman" panose="02020603050405020304" pitchFamily="18" charset="0"/>
              </a:rPr>
              <a:t>-это стимуляция и поддержка  познавательной активности ребенка, положительное эмоциональное подкрепление различных ее </a:t>
            </a:r>
            <a:r>
              <a:rPr lang="ru-RU" sz="3200" dirty="0" smtClean="0">
                <a:latin typeface="Times New Roman" panose="02020603050405020304" pitchFamily="18" charset="0"/>
                <a:cs typeface="Times New Roman" panose="02020603050405020304" pitchFamily="18" charset="0"/>
              </a:rPr>
              <a:t>проявлений.</a:t>
            </a: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endParaRPr lang="ru-RU" sz="3200" dirty="0"/>
          </a:p>
        </p:txBody>
      </p:sp>
      <p:sp>
        <p:nvSpPr>
          <p:cNvPr id="3" name="Объект 2"/>
          <p:cNvSpPr>
            <a:spLocks noGrp="1"/>
          </p:cNvSpPr>
          <p:nvPr>
            <p:ph idx="4294967295"/>
          </p:nvPr>
        </p:nvSpPr>
        <p:spPr>
          <a:xfrm>
            <a:off x="503238" y="3041650"/>
            <a:ext cx="8173218" cy="3411686"/>
          </a:xfrm>
        </p:spPr>
        <p:txBody>
          <a:bodyPr>
            <a:normAutofit/>
          </a:bodyPr>
          <a:lstStyle/>
          <a:p>
            <a:pPr marL="0" indent="0">
              <a:buNone/>
            </a:pPr>
            <a:r>
              <a:rPr lang="ru-RU" dirty="0" smtClean="0">
                <a:solidFill>
                  <a:srgbClr val="C00000"/>
                </a:solidFill>
                <a:latin typeface="Times New Roman" pitchFamily="18" charset="0"/>
                <a:cs typeface="Times New Roman" pitchFamily="18" charset="0"/>
              </a:rPr>
              <a:t>Первое условие </a:t>
            </a:r>
            <a:r>
              <a:rPr lang="ru-RU" dirty="0">
                <a:latin typeface="Times New Roman" pitchFamily="18" charset="0"/>
                <a:cs typeface="Times New Roman" pitchFamily="18" charset="0"/>
              </a:rPr>
              <a:t>для развития познавательной активности детей </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 </a:t>
            </a:r>
            <a:r>
              <a:rPr lang="ru-RU" b="1" dirty="0">
                <a:latin typeface="Times New Roman" pitchFamily="18" charset="0"/>
                <a:cs typeface="Times New Roman" pitchFamily="18" charset="0"/>
              </a:rPr>
              <a:t>эмоциональное подкрепление</a:t>
            </a:r>
            <a:r>
              <a:rPr lang="ru-RU" dirty="0">
                <a:latin typeface="Times New Roman" pitchFamily="18" charset="0"/>
                <a:cs typeface="Times New Roman" pitchFamily="18" charset="0"/>
              </a:rPr>
              <a:t>.</a:t>
            </a:r>
          </a:p>
          <a:p>
            <a:pPr>
              <a:buFont typeface="Wingdings" pitchFamily="2" charset="2"/>
              <a:buChar char="Ø"/>
            </a:pPr>
            <a:r>
              <a:rPr lang="ru-RU" dirty="0">
                <a:latin typeface="Times New Roman" pitchFamily="18" charset="0"/>
                <a:cs typeface="Times New Roman" pitchFamily="18" charset="0"/>
              </a:rPr>
              <a:t> Когда ребенок проявляет интерес к чему-либо, следует помочь ему этот интерес реализовать. </a:t>
            </a:r>
            <a:endParaRPr lang="ru-RU" dirty="0" smtClean="0">
              <a:latin typeface="Times New Roman" pitchFamily="18" charset="0"/>
              <a:cs typeface="Times New Roman" pitchFamily="18" charset="0"/>
            </a:endParaRPr>
          </a:p>
          <a:p>
            <a:pPr>
              <a:buFont typeface="Wingdings" pitchFamily="2" charset="2"/>
              <a:buChar char="Ø"/>
            </a:pPr>
            <a:r>
              <a:rPr lang="ru-RU" dirty="0" smtClean="0">
                <a:latin typeface="Times New Roman" pitchFamily="18" charset="0"/>
                <a:cs typeface="Times New Roman" pitchFamily="18" charset="0"/>
              </a:rPr>
              <a:t>Для </a:t>
            </a:r>
            <a:r>
              <a:rPr lang="ru-RU" dirty="0">
                <a:latin typeface="Times New Roman" pitchFamily="18" charset="0"/>
                <a:cs typeface="Times New Roman" pitchFamily="18" charset="0"/>
              </a:rPr>
              <a:t>этого лучше всего "присоединиться" к его интересу и исследовать вместе с ним факт или явление, которые привлекли его внимание.</a:t>
            </a:r>
          </a:p>
          <a:p>
            <a:endParaRPr lang="ru-RU" dirty="0"/>
          </a:p>
        </p:txBody>
      </p:sp>
    </p:spTree>
    <p:extLst>
      <p:ext uri="{BB962C8B-B14F-4D97-AF65-F5344CB8AC3E}">
        <p14:creationId xmlns:p14="http://schemas.microsoft.com/office/powerpoint/2010/main" val="397098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467544" y="404664"/>
            <a:ext cx="8280400" cy="5721350"/>
          </a:xfrm>
        </p:spPr>
        <p:txBody>
          <a:bodyPr>
            <a:normAutofit fontScale="92500" lnSpcReduction="20000"/>
          </a:bodyPr>
          <a:lstStyle/>
          <a:p>
            <a:pPr>
              <a:buNone/>
            </a:pPr>
            <a:r>
              <a:rPr lang="ru-RU" sz="2800" dirty="0" smtClean="0">
                <a:solidFill>
                  <a:srgbClr val="C00000"/>
                </a:solidFill>
                <a:latin typeface="Times New Roman" pitchFamily="18" charset="0"/>
                <a:cs typeface="Times New Roman" pitchFamily="18" charset="0"/>
              </a:rPr>
              <a:t>    </a:t>
            </a:r>
            <a:r>
              <a:rPr lang="ru-RU" sz="3500" dirty="0" smtClean="0">
                <a:solidFill>
                  <a:srgbClr val="C00000"/>
                </a:solidFill>
                <a:latin typeface="Times New Roman" pitchFamily="18" charset="0"/>
                <a:cs typeface="Times New Roman" pitchFamily="18" charset="0"/>
              </a:rPr>
              <a:t>Второе </a:t>
            </a:r>
            <a:r>
              <a:rPr lang="ru-RU" sz="3500" dirty="0">
                <a:solidFill>
                  <a:srgbClr val="C00000"/>
                </a:solidFill>
                <a:latin typeface="Times New Roman" pitchFamily="18" charset="0"/>
                <a:cs typeface="Times New Roman" pitchFamily="18" charset="0"/>
              </a:rPr>
              <a:t>условие </a:t>
            </a:r>
            <a:r>
              <a:rPr lang="ru-RU" sz="3500" dirty="0">
                <a:latin typeface="Times New Roman" pitchFamily="18" charset="0"/>
                <a:cs typeface="Times New Roman" pitchFamily="18" charset="0"/>
              </a:rPr>
              <a:t>для развития познавательной активности </a:t>
            </a:r>
            <a:r>
              <a:rPr lang="ru-RU" sz="3500" b="1" dirty="0">
                <a:latin typeface="Times New Roman" pitchFamily="18" charset="0"/>
                <a:cs typeface="Times New Roman" pitchFamily="18" charset="0"/>
              </a:rPr>
              <a:t>- обучение различным стратегиям умственных </a:t>
            </a:r>
            <a:r>
              <a:rPr lang="ru-RU" sz="3500" b="1" dirty="0" smtClean="0">
                <a:latin typeface="Times New Roman" pitchFamily="18" charset="0"/>
                <a:cs typeface="Times New Roman" pitchFamily="18" charset="0"/>
              </a:rPr>
              <a:t>действий</a:t>
            </a:r>
            <a:r>
              <a:rPr lang="ru-RU" sz="3500" b="1" dirty="0">
                <a:latin typeface="Times New Roman" pitchFamily="18" charset="0"/>
                <a:cs typeface="Times New Roman" pitchFamily="18" charset="0"/>
              </a:rPr>
              <a:t>:</a:t>
            </a:r>
            <a:endParaRPr lang="ru-RU" sz="3500" b="1" dirty="0" smtClean="0">
              <a:latin typeface="Times New Roman" pitchFamily="18" charset="0"/>
              <a:cs typeface="Times New Roman" pitchFamily="18" charset="0"/>
            </a:endParaRPr>
          </a:p>
          <a:p>
            <a:pPr>
              <a:buFont typeface="Wingdings" pitchFamily="2" charset="2"/>
              <a:buChar char="Ø"/>
            </a:pPr>
            <a:r>
              <a:rPr lang="ru-RU" sz="3500" dirty="0" smtClean="0">
                <a:latin typeface="Times New Roman" pitchFamily="18" charset="0"/>
                <a:cs typeface="Times New Roman" pitchFamily="18" charset="0"/>
              </a:rPr>
              <a:t>как думать, </a:t>
            </a:r>
            <a:r>
              <a:rPr lang="ru-RU" sz="3500" dirty="0">
                <a:latin typeface="Times New Roman" pitchFamily="18" charset="0"/>
                <a:cs typeface="Times New Roman" pitchFamily="18" charset="0"/>
              </a:rPr>
              <a:t>как задавать вопросы - другим или себе, чтобы что-то лучше понять</a:t>
            </a:r>
            <a:r>
              <a:rPr lang="ru-RU" sz="3500" dirty="0" smtClean="0">
                <a:latin typeface="Times New Roman" pitchFamily="18" charset="0"/>
                <a:cs typeface="Times New Roman" pitchFamily="18" charset="0"/>
              </a:rPr>
              <a:t>;</a:t>
            </a:r>
          </a:p>
          <a:p>
            <a:pPr>
              <a:buFont typeface="Wingdings" pitchFamily="2" charset="2"/>
              <a:buChar char="Ø"/>
            </a:pPr>
            <a:r>
              <a:rPr lang="ru-RU" sz="3500" dirty="0" smtClean="0">
                <a:latin typeface="Times New Roman" pitchFamily="18" charset="0"/>
                <a:cs typeface="Times New Roman" pitchFamily="18" charset="0"/>
              </a:rPr>
              <a:t>избавление </a:t>
            </a:r>
            <a:r>
              <a:rPr lang="ru-RU" sz="3500" dirty="0">
                <a:latin typeface="Times New Roman" pitchFamily="18" charset="0"/>
                <a:cs typeface="Times New Roman" pitchFamily="18" charset="0"/>
              </a:rPr>
              <a:t>от страха сделать ошибку, потому что ошибка - это тоже шаг на пути к познанию. </a:t>
            </a:r>
            <a:endParaRPr lang="ru-RU" sz="3500" dirty="0" smtClean="0">
              <a:latin typeface="Times New Roman" pitchFamily="18" charset="0"/>
              <a:cs typeface="Times New Roman" pitchFamily="18" charset="0"/>
            </a:endParaRPr>
          </a:p>
          <a:p>
            <a:pPr marL="0" indent="0">
              <a:buNone/>
            </a:pPr>
            <a:r>
              <a:rPr lang="ru-RU" sz="3500" dirty="0" smtClean="0">
                <a:latin typeface="Times New Roman" pitchFamily="18" charset="0"/>
                <a:cs typeface="Times New Roman" pitchFamily="18" charset="0"/>
              </a:rPr>
              <a:t>И </a:t>
            </a:r>
            <a:r>
              <a:rPr lang="ru-RU" sz="3500" dirty="0">
                <a:latin typeface="Times New Roman" pitchFamily="18" charset="0"/>
                <a:cs typeface="Times New Roman" pitchFamily="18" charset="0"/>
              </a:rPr>
              <a:t>это не обязательно делать на материале именно школьной программы - можно использовать любые сферы окружающей жизни.</a:t>
            </a:r>
          </a:p>
          <a:p>
            <a:endParaRPr lang="ru-RU" sz="2800" dirty="0"/>
          </a:p>
        </p:txBody>
      </p:sp>
    </p:spTree>
    <p:extLst>
      <p:ext uri="{BB962C8B-B14F-4D97-AF65-F5344CB8AC3E}">
        <p14:creationId xmlns:p14="http://schemas.microsoft.com/office/powerpoint/2010/main" val="3527785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467544" y="332656"/>
            <a:ext cx="7993062" cy="5865813"/>
          </a:xfrm>
        </p:spPr>
        <p:txBody>
          <a:bodyPr>
            <a:noAutofit/>
          </a:bodyPr>
          <a:lstStyle/>
          <a:p>
            <a:pPr>
              <a:buNone/>
            </a:pPr>
            <a:r>
              <a:rPr lang="ru-RU" sz="2800" b="1" dirty="0" smtClean="0">
                <a:solidFill>
                  <a:srgbClr val="C00000"/>
                </a:solidFill>
                <a:latin typeface="Times New Roman" pitchFamily="18" charset="0"/>
                <a:cs typeface="Times New Roman" pitchFamily="18" charset="0"/>
              </a:rPr>
              <a:t>     Третье </a:t>
            </a:r>
            <a:r>
              <a:rPr lang="ru-RU" sz="2800" b="1" dirty="0">
                <a:solidFill>
                  <a:srgbClr val="C00000"/>
                </a:solidFill>
                <a:latin typeface="Times New Roman" pitchFamily="18" charset="0"/>
                <a:cs typeface="Times New Roman" pitchFamily="18" charset="0"/>
              </a:rPr>
              <a:t>условие </a:t>
            </a:r>
            <a:r>
              <a:rPr lang="ru-RU" sz="2800" dirty="0">
                <a:latin typeface="Times New Roman" pitchFamily="18" charset="0"/>
                <a:cs typeface="Times New Roman" pitchFamily="18" charset="0"/>
              </a:rPr>
              <a:t>для развития познавательной активности </a:t>
            </a:r>
            <a:r>
              <a:rPr lang="ru-RU" sz="2800" b="1" dirty="0">
                <a:latin typeface="Times New Roman" pitchFamily="18" charset="0"/>
                <a:cs typeface="Times New Roman" pitchFamily="18" charset="0"/>
              </a:rPr>
              <a:t>- укрепление положительной самооценки ребенка</a:t>
            </a:r>
            <a:r>
              <a:rPr lang="ru-RU" sz="2800" dirty="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a:buFont typeface="Wingdings" pitchFamily="2" charset="2"/>
              <a:buChar char="Ø"/>
            </a:pPr>
            <a:r>
              <a:rPr lang="ru-RU" sz="2800" dirty="0" smtClean="0">
                <a:latin typeface="Times New Roman" pitchFamily="18" charset="0"/>
                <a:cs typeface="Times New Roman" pitchFamily="18" charset="0"/>
              </a:rPr>
              <a:t>Иногда </a:t>
            </a:r>
            <a:r>
              <a:rPr lang="ru-RU" sz="2800" dirty="0">
                <a:latin typeface="Times New Roman" pitchFamily="18" charset="0"/>
                <a:cs typeface="Times New Roman" pitchFamily="18" charset="0"/>
              </a:rPr>
              <a:t>уже у дошкольников складывается негативное представление о своих способностях. </a:t>
            </a:r>
            <a:endParaRPr lang="ru-RU" sz="2800" dirty="0" smtClean="0">
              <a:latin typeface="Times New Roman" pitchFamily="18" charset="0"/>
              <a:cs typeface="Times New Roman" pitchFamily="18" charset="0"/>
            </a:endParaRPr>
          </a:p>
          <a:p>
            <a:pPr>
              <a:buFont typeface="Wingdings" pitchFamily="2" charset="2"/>
              <a:buChar char="Ø"/>
            </a:pPr>
            <a:r>
              <a:rPr lang="ru-RU" sz="2800" dirty="0" smtClean="0">
                <a:latin typeface="Times New Roman" pitchFamily="18" charset="0"/>
                <a:cs typeface="Times New Roman" pitchFamily="18" charset="0"/>
              </a:rPr>
              <a:t>Из </a:t>
            </a:r>
            <a:r>
              <a:rPr lang="ru-RU" sz="2800" dirty="0">
                <a:latin typeface="Times New Roman" pitchFamily="18" charset="0"/>
                <a:cs typeface="Times New Roman" pitchFamily="18" charset="0"/>
              </a:rPr>
              <a:t>психологических исследований отношений детей к решению познавательных задач известно, что часть детей, оказавшись перед необходимостью проявить познавательную активность, реагируют высказываниями типа "Я не могу", "Я глупый", "Я не знаю, как это сделать" или даже "Я тупой".</a:t>
            </a:r>
          </a:p>
          <a:p>
            <a:endParaRPr lang="ru-RU" sz="2800" dirty="0"/>
          </a:p>
        </p:txBody>
      </p:sp>
    </p:spTree>
    <p:extLst>
      <p:ext uri="{BB962C8B-B14F-4D97-AF65-F5344CB8AC3E}">
        <p14:creationId xmlns:p14="http://schemas.microsoft.com/office/powerpoint/2010/main" val="232033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23528" y="764704"/>
            <a:ext cx="8245797" cy="5832946"/>
          </a:xfrm>
        </p:spPr>
        <p:txBody>
          <a:bodyPr>
            <a:normAutofit lnSpcReduction="10000"/>
          </a:bodyPr>
          <a:lstStyle/>
          <a:p>
            <a:pPr marL="0" indent="0">
              <a:buNone/>
            </a:pP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Многосенсорное</a:t>
            </a:r>
            <a:r>
              <a:rPr lang="ru-RU" dirty="0">
                <a:latin typeface="Times New Roman" pitchFamily="18" charset="0"/>
                <a:cs typeface="Times New Roman" pitchFamily="18" charset="0"/>
              </a:rPr>
              <a:t> представление информации на уроке позволяет учащимся получать ее, используя свой ведущий канал восприятия, и развивать другие модальности. </a:t>
            </a:r>
            <a:endParaRPr lang="ru-RU"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Учителю </a:t>
            </a:r>
            <a:r>
              <a:rPr lang="ru-RU" dirty="0">
                <a:latin typeface="Times New Roman" pitchFamily="18" charset="0"/>
                <a:cs typeface="Times New Roman" pitchFamily="18" charset="0"/>
              </a:rPr>
              <a:t>необходимо помнить:</a:t>
            </a:r>
          </a:p>
          <a:p>
            <a:pPr marL="0" indent="0">
              <a:buNone/>
            </a:pPr>
            <a:r>
              <a:rPr lang="ru-RU" dirty="0">
                <a:latin typeface="Times New Roman" pitchFamily="18" charset="0"/>
                <a:cs typeface="Times New Roman" pitchFamily="18" charset="0"/>
              </a:rPr>
              <a:t> </a:t>
            </a:r>
          </a:p>
          <a:p>
            <a:pPr lvl="0">
              <a:buFont typeface="Wingdings" pitchFamily="2" charset="2"/>
              <a:buChar char="Ø"/>
            </a:pPr>
            <a:r>
              <a:rPr lang="ru-RU" b="1" dirty="0">
                <a:latin typeface="Times New Roman" pitchFamily="18" charset="0"/>
                <a:cs typeface="Times New Roman" pitchFamily="18" charset="0"/>
              </a:rPr>
              <a:t>с </a:t>
            </a:r>
            <a:r>
              <a:rPr lang="ru-RU" b="1" dirty="0" err="1">
                <a:latin typeface="Times New Roman" pitchFamily="18" charset="0"/>
                <a:cs typeface="Times New Roman" pitchFamily="18" charset="0"/>
              </a:rPr>
              <a:t>учеником-визуалом</a:t>
            </a:r>
            <a:r>
              <a:rPr lang="ru-RU" dirty="0">
                <a:latin typeface="Times New Roman" pitchFamily="18" charset="0"/>
                <a:cs typeface="Times New Roman" pitchFamily="18" charset="0"/>
              </a:rPr>
              <a:t>, нужно использовать </a:t>
            </a:r>
            <a:r>
              <a:rPr lang="ru-RU" dirty="0" smtClean="0">
                <a:latin typeface="Times New Roman" pitchFamily="18" charset="0"/>
                <a:cs typeface="Times New Roman" pitchFamily="18" charset="0"/>
              </a:rPr>
              <a:t>слова</a:t>
            </a:r>
            <a:r>
              <a:rPr lang="ru-RU" dirty="0">
                <a:latin typeface="Times New Roman" pitchFamily="18" charset="0"/>
                <a:cs typeface="Times New Roman" pitchFamily="18" charset="0"/>
              </a:rPr>
              <a:t>, описывающие цвет, размер, форму, местоположение с высокой скоростью смены деятельности</a:t>
            </a:r>
            <a:r>
              <a:rPr lang="ru-RU" dirty="0" smtClean="0">
                <a:latin typeface="Times New Roman" pitchFamily="18" charset="0"/>
                <a:cs typeface="Times New Roman" pitchFamily="18" charset="0"/>
              </a:rPr>
              <a:t>.</a:t>
            </a:r>
          </a:p>
          <a:p>
            <a:pPr lvl="0">
              <a:buFont typeface="Wingdings" pitchFamily="2" charset="2"/>
              <a:buChar char="Ø"/>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Выделять цветом различные пункты или аспекты содержания. </a:t>
            </a:r>
            <a:endParaRPr lang="ru-RU" dirty="0" smtClean="0">
              <a:latin typeface="Times New Roman" pitchFamily="18" charset="0"/>
              <a:cs typeface="Times New Roman" pitchFamily="18" charset="0"/>
            </a:endParaRPr>
          </a:p>
          <a:p>
            <a:pPr lvl="0">
              <a:buFont typeface="Wingdings" pitchFamily="2" charset="2"/>
              <a:buChar char="Ø"/>
            </a:pPr>
            <a:r>
              <a:rPr lang="ru-RU" dirty="0" smtClean="0">
                <a:latin typeface="Times New Roman" pitchFamily="18" charset="0"/>
                <a:cs typeface="Times New Roman" pitchFamily="18" charset="0"/>
              </a:rPr>
              <a:t>Записывать действия</a:t>
            </a:r>
            <a:r>
              <a:rPr lang="ru-RU" dirty="0">
                <a:latin typeface="Times New Roman" pitchFamily="18" charset="0"/>
                <a:cs typeface="Times New Roman" pitchFamily="18" charset="0"/>
              </a:rPr>
              <a:t>, использовать схемы, таблицы, наглядные пособия. </a:t>
            </a:r>
            <a:endParaRPr lang="ru-RU" dirty="0" smtClean="0">
              <a:latin typeface="Times New Roman" pitchFamily="18" charset="0"/>
              <a:cs typeface="Times New Roman" pitchFamily="18" charset="0"/>
            </a:endParaRPr>
          </a:p>
          <a:p>
            <a:pPr lvl="0">
              <a:buFont typeface="Wingdings" pitchFamily="2" charset="2"/>
              <a:buChar char="Ø"/>
            </a:pPr>
            <a:r>
              <a:rPr lang="ru-RU" dirty="0" smtClean="0">
                <a:latin typeface="Times New Roman" pitchFamily="18" charset="0"/>
                <a:cs typeface="Times New Roman" pitchFamily="18" charset="0"/>
              </a:rPr>
              <a:t>Ключевые </a:t>
            </a:r>
            <a:r>
              <a:rPr lang="ru-RU" dirty="0">
                <a:latin typeface="Times New Roman" pitchFamily="18" charset="0"/>
                <a:cs typeface="Times New Roman" pitchFamily="18" charset="0"/>
              </a:rPr>
              <a:t>слова визуальной модальности: видеть, </a:t>
            </a:r>
            <a:r>
              <a:rPr lang="ru-RU" dirty="0" smtClean="0">
                <a:latin typeface="Times New Roman" pitchFamily="18" charset="0"/>
                <a:cs typeface="Times New Roman" pitchFamily="18" charset="0"/>
              </a:rPr>
              <a:t>наблюдать</a:t>
            </a:r>
            <a:r>
              <a:rPr lang="ru-RU" dirty="0">
                <a:latin typeface="Times New Roman" pitchFamily="18" charset="0"/>
                <a:cs typeface="Times New Roman" pitchFamily="18" charset="0"/>
              </a:rPr>
              <a:t>, смотреть, сфокусировать, мелькать, перспектива, </a:t>
            </a:r>
            <a:r>
              <a:rPr lang="ru-RU" dirty="0" smtClean="0">
                <a:latin typeface="Times New Roman" pitchFamily="18" charset="0"/>
                <a:cs typeface="Times New Roman" pitchFamily="18" charset="0"/>
              </a:rPr>
              <a:t>картина</a:t>
            </a:r>
            <a:r>
              <a:rPr lang="ru-RU" dirty="0">
                <a:latin typeface="Times New Roman" pitchFamily="18" charset="0"/>
                <a:cs typeface="Times New Roman" pitchFamily="18" charset="0"/>
              </a:rPr>
              <a:t>, ракурс, отчетливо, ярко, туманно и т.д.</a:t>
            </a:r>
          </a:p>
          <a:p>
            <a:endParaRPr lang="ru-RU" dirty="0"/>
          </a:p>
        </p:txBody>
      </p:sp>
    </p:spTree>
    <p:extLst>
      <p:ext uri="{BB962C8B-B14F-4D97-AF65-F5344CB8AC3E}">
        <p14:creationId xmlns:p14="http://schemas.microsoft.com/office/powerpoint/2010/main" val="29693746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TotalTime>
  <Words>602</Words>
  <Application>Microsoft Office PowerPoint</Application>
  <PresentationFormat>Экран (4:3)</PresentationFormat>
  <Paragraphs>53</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Calibri</vt:lpstr>
      <vt:lpstr>Century Schoolbook</vt:lpstr>
      <vt:lpstr>Times New Roman</vt:lpstr>
      <vt:lpstr>Wingdings</vt:lpstr>
      <vt:lpstr>Wingdings 2</vt:lpstr>
      <vt:lpstr>Эркер</vt:lpstr>
      <vt:lpstr>Психолого-педагогическая поддержка школьников, имеющих трудности в обучении</vt:lpstr>
      <vt:lpstr>Что такое школьные трудности?</vt:lpstr>
      <vt:lpstr>Причины трудностей обучения (Н.П. Локалова)</vt:lpstr>
      <vt:lpstr>Психологические причины трудностей обучения (по Н.П. Локаловой):</vt:lpstr>
      <vt:lpstr>Презентация PowerPoint</vt:lpstr>
      <vt:lpstr> Коррекция нарушений учебной деятельности -это стимуляция и поддержка  познавательной активности ребенка, положительное эмоциональное подкрепление различных ее проявлений.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Что такое школьные трудности?</dc:title>
  <dc:creator>Таня</dc:creator>
  <cp:lastModifiedBy>Выповский Роман</cp:lastModifiedBy>
  <cp:revision>14</cp:revision>
  <dcterms:created xsi:type="dcterms:W3CDTF">2014-03-27T12:07:16Z</dcterms:created>
  <dcterms:modified xsi:type="dcterms:W3CDTF">2017-04-07T00:37:53Z</dcterms:modified>
</cp:coreProperties>
</file>