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88" r:id="rId3"/>
    <p:sldId id="289" r:id="rId4"/>
    <p:sldId id="259" r:id="rId5"/>
    <p:sldId id="285" r:id="rId6"/>
    <p:sldId id="286" r:id="rId7"/>
    <p:sldId id="258" r:id="rId8"/>
    <p:sldId id="257" r:id="rId9"/>
    <p:sldId id="28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33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6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3;&#1054;&#1042;&#1067;&#1049;%20&#1074;&#1099;&#1073;&#1086;&#1088;%20&#1087;&#1088;&#1077;&#1076;&#1084;&#1077;&#1090;&#1086;&#1074;\&#1042;&#1099;&#1073;&#1086;&#1088;%20&#1087;&#1088;&#1077;&#1076;&#1084;&#1077;&#1090;&#1086;&#1074;_&#1057;&#1086;&#1090;&#1088;&#1091;&#1076;&#1085;&#1080;&#1082;&#1080;%20&#1055;&#1055;&#1069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84;&#1072;&#1089;&#1089;&#1086;&#1074;&#1086;&#1089;&#1090;&#1100;%20&#1076;&#1086;&#1089;&#1090;&#1080;&#1078;&#1077;&#1085;&#1080;&#1103;%20&#1088;&#1077;&#1079;&#1091;&#1083;&#1100;&#1090;&#1072;&#1090;&#1086;&#1074;_2017_2018_2019_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56;&#1072;&#1089;&#1087;&#1088;&#1077;&#1076;&#1077;&#1083;&#1077;&#1085;&#1080;&#1077;%20&#1073;&#1072;&#1083;&#1083;&#1086;&#1074;%20&#1045;&#1043;&#1069;%20&#1087;&#1086;%20&#1087;&#1088;&#1077;&#1076;&#1084;&#1077;&#1090;&#1072;&#108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20\&#1056;&#1045;&#1047;&#1059;&#1051;&#1068;&#1058;&#1040;&#1058;&#1067;%20%20&#1045;&#1043;&#1069;\&#1084;&#1072;&#1089;&#1089;&#1086;&#1074;&#1086;&#1089;&#1090;&#1100;%20&#1076;&#1086;&#1089;&#1090;&#1080;&#1078;&#1077;&#1085;&#1080;&#1103;%20&#1088;&#1077;&#1079;&#1091;&#1083;&#1100;&#1090;&#1072;&#1090;&#1086;&#1074;_2017_2018_2019_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Выбор</a:t>
            </a:r>
            <a:r>
              <a:rPr lang="ru-RU" baseline="0"/>
              <a:t> предметов в </a:t>
            </a:r>
            <a:r>
              <a:rPr lang="en-US"/>
              <a:t>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4082731849172823E-2"/>
          <c:y val="8.0964199089356564E-2"/>
          <c:w val="0.88462848262716498"/>
          <c:h val="0.36924182826048779"/>
        </c:manualLayout>
      </c:layout>
      <c:bar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Сдают ЕГЭ</c:v>
                </c:pt>
              </c:strCache>
            </c:strRef>
          </c:tx>
          <c:cat>
            <c:strRef>
              <c:f>Лист1!$B$1:$L$1</c:f>
              <c:strCache>
                <c:ptCount val="11"/>
                <c:pt idx="0">
                  <c:v>ообществознание</c:v>
                </c:pt>
                <c:pt idx="1">
                  <c:v>русский язык</c:v>
                </c:pt>
                <c:pt idx="2">
                  <c:v>математика (проф)</c:v>
                </c:pt>
                <c:pt idx="3">
                  <c:v>физика</c:v>
                </c:pt>
                <c:pt idx="4">
                  <c:v>история</c:v>
                </c:pt>
                <c:pt idx="5">
                  <c:v>биология</c:v>
                </c:pt>
                <c:pt idx="6">
                  <c:v>англ. Язык</c:v>
                </c:pt>
                <c:pt idx="7">
                  <c:v>химия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география</c:v>
                </c:pt>
              </c:strCache>
            </c:strRef>
          </c:cat>
          <c:val>
            <c:numRef>
              <c:f>Лист1!$B$3:$L$3</c:f>
              <c:numCache>
                <c:formatCode>0%</c:formatCode>
                <c:ptCount val="11"/>
                <c:pt idx="0">
                  <c:v>0.65420560747663548</c:v>
                </c:pt>
                <c:pt idx="1">
                  <c:v>0.62616822429906538</c:v>
                </c:pt>
                <c:pt idx="2">
                  <c:v>0.60747663551401865</c:v>
                </c:pt>
                <c:pt idx="3">
                  <c:v>0.26168224299065418</c:v>
                </c:pt>
                <c:pt idx="4">
                  <c:v>0.18691588785046728</c:v>
                </c:pt>
                <c:pt idx="5">
                  <c:v>0.18691588785046728</c:v>
                </c:pt>
                <c:pt idx="6">
                  <c:v>8.4112149532710276E-2</c:v>
                </c:pt>
                <c:pt idx="7">
                  <c:v>7.476635514018691E-2</c:v>
                </c:pt>
                <c:pt idx="8">
                  <c:v>4.6728971962616821E-2</c:v>
                </c:pt>
                <c:pt idx="9">
                  <c:v>1.8691588785046728E-2</c:v>
                </c:pt>
                <c:pt idx="10">
                  <c:v>9.3457943925233638E-3</c:v>
                </c:pt>
              </c:numCache>
            </c:numRef>
          </c:val>
        </c:ser>
        <c:axId val="3210624"/>
        <c:axId val="35507584"/>
      </c:barChart>
      <c:catAx>
        <c:axId val="321062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400" b="1"/>
            </a:pPr>
            <a:endParaRPr lang="ru-RU"/>
          </a:p>
        </c:txPr>
        <c:crossAx val="35507584"/>
        <c:crosses val="autoZero"/>
        <c:auto val="1"/>
        <c:lblAlgn val="ctr"/>
        <c:lblOffset val="100"/>
      </c:catAx>
      <c:valAx>
        <c:axId val="3550758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210624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школ по МАССОВОСТИ достижения результатов </a:t>
            </a:r>
            <a:r>
              <a:rPr lang="ru-RU" dirty="0" smtClean="0"/>
              <a:t>2020                                </a:t>
            </a:r>
            <a:r>
              <a:rPr lang="ru-RU" dirty="0"/>
              <a:t>(160 баллов по 3 предметам)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836376106288158E-2"/>
          <c:y val="0.22345832446984321"/>
          <c:w val="0.87868651967760003"/>
          <c:h val="0.24613674535148472"/>
        </c:manualLayout>
      </c:layout>
      <c:barChart>
        <c:barDir val="col"/>
        <c:grouping val="clustered"/>
        <c:ser>
          <c:idx val="0"/>
          <c:order val="0"/>
          <c:tx>
            <c:strRef>
              <c:f>'Массовость (160 б)'!$P$4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00FF"/>
            </a:solidFill>
          </c:spPr>
          <c:dPt>
            <c:idx val="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'Массовость (160 б)'!$O$5:$O$11</c:f>
              <c:strCache>
                <c:ptCount val="7"/>
                <c:pt idx="0">
                  <c:v>СОШ с. Новодевица</c:v>
                </c:pt>
                <c:pt idx="1">
                  <c:v>СОШ п. Ярославский</c:v>
                </c:pt>
                <c:pt idx="2">
                  <c:v>по району</c:v>
                </c:pt>
                <c:pt idx="3">
                  <c:v>СОШ № 3с. Хороль</c:v>
                </c:pt>
                <c:pt idx="4">
                  <c:v>СОШ № 1 с. Хороль</c:v>
                </c:pt>
                <c:pt idx="5">
                  <c:v>СОШ с. Благодатное</c:v>
                </c:pt>
                <c:pt idx="6">
                  <c:v>СОШ с. Сиваковка</c:v>
                </c:pt>
              </c:strCache>
            </c:strRef>
          </c:cat>
          <c:val>
            <c:numRef>
              <c:f>'Массовость (160 б)'!$P$5:$P$11</c:f>
              <c:numCache>
                <c:formatCode>0%</c:formatCode>
                <c:ptCount val="7"/>
                <c:pt idx="0">
                  <c:v>0.67</c:v>
                </c:pt>
                <c:pt idx="1">
                  <c:v>0.6</c:v>
                </c:pt>
                <c:pt idx="2">
                  <c:v>0.52</c:v>
                </c:pt>
                <c:pt idx="3">
                  <c:v>0.5</c:v>
                </c:pt>
                <c:pt idx="4">
                  <c:v>0.49</c:v>
                </c:pt>
                <c:pt idx="5">
                  <c:v>0.33</c:v>
                </c:pt>
                <c:pt idx="6">
                  <c:v>0</c:v>
                </c:pt>
              </c:numCache>
            </c:numRef>
          </c:val>
        </c:ser>
        <c:axId val="68195072"/>
        <c:axId val="68197376"/>
      </c:barChart>
      <c:catAx>
        <c:axId val="6819507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8197376"/>
        <c:crosses val="autoZero"/>
        <c:auto val="1"/>
        <c:lblAlgn val="ctr"/>
        <c:lblOffset val="100"/>
      </c:catAx>
      <c:valAx>
        <c:axId val="68197376"/>
        <c:scaling>
          <c:orientation val="minMax"/>
        </c:scaling>
        <c:axPos val="l"/>
        <c:majorGridlines/>
        <c:numFmt formatCode="0%" sourceLinked="1"/>
        <c:tickLblPos val="nextTo"/>
        <c:crossAx val="68195072"/>
        <c:crosses val="autoZero"/>
        <c:crossBetween val="between"/>
      </c:valAx>
    </c:plotArea>
    <c:plotVisOnly val="1"/>
  </c:chart>
  <c:txPr>
    <a:bodyPr/>
    <a:lstStyle/>
    <a:p>
      <a:pPr>
        <a:defRPr sz="2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(Профильный)- ЕГЭ 2019-2020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3174330052717664E-2"/>
          <c:y val="0.1846664489587167"/>
          <c:w val="0.90627015018959789"/>
          <c:h val="0.54559696704578597"/>
        </c:manualLayout>
      </c:layout>
      <c:barChart>
        <c:barDir val="col"/>
        <c:grouping val="clustered"/>
        <c:ser>
          <c:idx val="0"/>
          <c:order val="0"/>
          <c:tx>
            <c:strRef>
              <c:f>'м(ПР)'!$A$1:$L$1</c:f>
              <c:strCache>
                <c:ptCount val="1"/>
                <c:pt idx="0">
                  <c:v>Результаты ЕГЭ математика (Пр)   26.08.2019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'м(ПР)'!$C$2:$L$2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'м(ПР)'!$C$12:$L$12</c:f>
              <c:numCache>
                <c:formatCode>0%</c:formatCode>
                <c:ptCount val="10"/>
                <c:pt idx="1">
                  <c:v>0.1111111111111111</c:v>
                </c:pt>
                <c:pt idx="2">
                  <c:v>0.1388888888888889</c:v>
                </c:pt>
                <c:pt idx="3">
                  <c:v>0.25</c:v>
                </c:pt>
                <c:pt idx="4">
                  <c:v>0.25</c:v>
                </c:pt>
                <c:pt idx="5">
                  <c:v>0.1388888888888889</c:v>
                </c:pt>
                <c:pt idx="6">
                  <c:v>0.1111111111111111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val>
            <c:numRef>
              <c:f>'м(ПР)'!$O$12:$X$12</c:f>
              <c:numCache>
                <c:formatCode>0%</c:formatCode>
                <c:ptCount val="10"/>
                <c:pt idx="1">
                  <c:v>0.1111111111111111</c:v>
                </c:pt>
                <c:pt idx="2">
                  <c:v>0.27777777777777779</c:v>
                </c:pt>
                <c:pt idx="3">
                  <c:v>0.3611111111111111</c:v>
                </c:pt>
                <c:pt idx="4">
                  <c:v>0.5</c:v>
                </c:pt>
                <c:pt idx="5">
                  <c:v>0.1388888888888889</c:v>
                </c:pt>
                <c:pt idx="6">
                  <c:v>0.30555555555555558</c:v>
                </c:pt>
                <c:pt idx="7">
                  <c:v>5.5555555555555552E-2</c:v>
                </c:pt>
                <c:pt idx="8">
                  <c:v>2.7777777777777776E-2</c:v>
                </c:pt>
                <c:pt idx="9">
                  <c:v>0</c:v>
                </c:pt>
              </c:numCache>
            </c:numRef>
          </c:val>
        </c:ser>
        <c:axId val="64414848"/>
        <c:axId val="64417152"/>
      </c:barChart>
      <c:catAx>
        <c:axId val="64414848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417152"/>
        <c:crosses val="autoZero"/>
        <c:auto val="1"/>
        <c:lblAlgn val="ctr"/>
        <c:lblOffset val="100"/>
      </c:catAx>
      <c:valAx>
        <c:axId val="64417152"/>
        <c:scaling>
          <c:orientation val="minMax"/>
        </c:scaling>
        <c:axPos val="l"/>
        <c:majorGridlines/>
        <c:numFmt formatCode="0%" sourceLinked="0"/>
        <c:tickLblPos val="nextTo"/>
        <c:crossAx val="64414848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язык, ЕГЭ-2019-2020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0599518810148879E-2"/>
          <c:y val="0.22243939738746601"/>
          <c:w val="0.90162270341207362"/>
          <c:h val="0.51288423334649258"/>
        </c:manualLayout>
      </c:layout>
      <c:barChart>
        <c:barDir val="col"/>
        <c:grouping val="clustered"/>
        <c:ser>
          <c:idx val="7"/>
          <c:order val="0"/>
          <c:tx>
            <c:strRef>
              <c:f>русск!$B$12</c:f>
              <c:strCache>
                <c:ptCount val="1"/>
              </c:strCache>
            </c:strRef>
          </c:tx>
          <c:spPr>
            <a:solidFill>
              <a:srgbClr val="FF0000"/>
            </a:solidFill>
          </c:spPr>
          <c:cat>
            <c:strRef>
              <c:f>русск!$C$2:$L$2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русск!$C$12:$L$12</c:f>
              <c:numCache>
                <c:formatCode>General</c:formatCode>
                <c:ptCount val="10"/>
                <c:pt idx="3" formatCode="0%">
                  <c:v>5.4054054054054057E-2</c:v>
                </c:pt>
                <c:pt idx="4" formatCode="0%">
                  <c:v>0.12612612612612611</c:v>
                </c:pt>
                <c:pt idx="5" formatCode="0%">
                  <c:v>0.27027027027027029</c:v>
                </c:pt>
                <c:pt idx="6" formatCode="0%">
                  <c:v>0.22522522522522523</c:v>
                </c:pt>
                <c:pt idx="7" formatCode="0%">
                  <c:v>0.1981981981981982</c:v>
                </c:pt>
                <c:pt idx="8" formatCode="0%">
                  <c:v>0.11711711711711711</c:v>
                </c:pt>
                <c:pt idx="9" formatCode="0%">
                  <c:v>3.3333333333333333E-2</c:v>
                </c:pt>
              </c:numCache>
            </c:numRef>
          </c:val>
        </c:ser>
        <c:ser>
          <c:idx val="0"/>
          <c:order val="1"/>
          <c:val>
            <c:numRef>
              <c:f>русск!$O$12:$X$12</c:f>
              <c:numCache>
                <c:formatCode>0%</c:formatCode>
                <c:ptCount val="10"/>
                <c:pt idx="0">
                  <c:v>0</c:v>
                </c:pt>
                <c:pt idx="1">
                  <c:v>9.433962264150943E-3</c:v>
                </c:pt>
                <c:pt idx="2">
                  <c:v>0</c:v>
                </c:pt>
                <c:pt idx="3">
                  <c:v>1.8867924528301886E-2</c:v>
                </c:pt>
                <c:pt idx="4">
                  <c:v>8.4905660377358486E-2</c:v>
                </c:pt>
                <c:pt idx="5">
                  <c:v>0.18867924528301888</c:v>
                </c:pt>
                <c:pt idx="6">
                  <c:v>0.30188679245283018</c:v>
                </c:pt>
                <c:pt idx="7">
                  <c:v>0.19811320754716982</c:v>
                </c:pt>
                <c:pt idx="8">
                  <c:v>0.16981132075471697</c:v>
                </c:pt>
                <c:pt idx="9">
                  <c:v>0.15</c:v>
                </c:pt>
              </c:numCache>
            </c:numRef>
          </c:val>
        </c:ser>
        <c:axId val="84733952"/>
        <c:axId val="93676288"/>
      </c:barChart>
      <c:catAx>
        <c:axId val="847339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676288"/>
        <c:crosses val="autoZero"/>
        <c:auto val="1"/>
        <c:lblAlgn val="ctr"/>
        <c:lblOffset val="100"/>
      </c:catAx>
      <c:valAx>
        <c:axId val="93676288"/>
        <c:scaling>
          <c:orientation val="minMax"/>
        </c:scaling>
        <c:axPos val="l"/>
        <c:majorGridlines/>
        <c:numFmt formatCode="0%" sourceLinked="0"/>
        <c:tickLblPos val="nextTo"/>
        <c:crossAx val="84733952"/>
        <c:crosses val="autoZero"/>
        <c:crossBetween val="between"/>
      </c:valAx>
    </c:plotArea>
    <c:plotVisOnly val="1"/>
  </c:chart>
  <c:txPr>
    <a:bodyPr/>
    <a:lstStyle/>
    <a:p>
      <a:pPr>
        <a:defRPr sz="2000" b="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(Профильный)- ЕГЭ 2019-2020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3174330052717692E-2"/>
          <c:y val="0.1846664489587167"/>
          <c:w val="0.90627015018959811"/>
          <c:h val="0.54559696704578597"/>
        </c:manualLayout>
      </c:layout>
      <c:barChart>
        <c:barDir val="col"/>
        <c:grouping val="clustered"/>
        <c:ser>
          <c:idx val="0"/>
          <c:order val="0"/>
          <c:tx>
            <c:strRef>
              <c:f>'м(ПР)'!$A$1:$L$1</c:f>
              <c:strCache>
                <c:ptCount val="1"/>
                <c:pt idx="0">
                  <c:v>Результаты ЕГЭ математика (Пр)   26.08.2019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'м(ПР)'!$C$2:$L$2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'м(ПР)'!$C$12:$L$12</c:f>
              <c:numCache>
                <c:formatCode>0%</c:formatCode>
                <c:ptCount val="10"/>
                <c:pt idx="1">
                  <c:v>0.1111111111111111</c:v>
                </c:pt>
                <c:pt idx="2">
                  <c:v>0.1388888888888889</c:v>
                </c:pt>
                <c:pt idx="3">
                  <c:v>0.25</c:v>
                </c:pt>
                <c:pt idx="4">
                  <c:v>0.25</c:v>
                </c:pt>
                <c:pt idx="5">
                  <c:v>0.1388888888888889</c:v>
                </c:pt>
                <c:pt idx="6">
                  <c:v>0.1111111111111111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val>
            <c:numRef>
              <c:f>'м(ПР)'!$O$12:$X$12</c:f>
              <c:numCache>
                <c:formatCode>0%</c:formatCode>
                <c:ptCount val="10"/>
                <c:pt idx="1">
                  <c:v>0.1111111111111111</c:v>
                </c:pt>
                <c:pt idx="2">
                  <c:v>0.27777777777777779</c:v>
                </c:pt>
                <c:pt idx="3">
                  <c:v>0.3611111111111111</c:v>
                </c:pt>
                <c:pt idx="4">
                  <c:v>0.5</c:v>
                </c:pt>
                <c:pt idx="5">
                  <c:v>0.1388888888888889</c:v>
                </c:pt>
                <c:pt idx="6">
                  <c:v>0.30555555555555558</c:v>
                </c:pt>
                <c:pt idx="7">
                  <c:v>5.5555555555555552E-2</c:v>
                </c:pt>
                <c:pt idx="8">
                  <c:v>2.7777777777777776E-2</c:v>
                </c:pt>
                <c:pt idx="9">
                  <c:v>0</c:v>
                </c:pt>
              </c:numCache>
            </c:numRef>
          </c:val>
        </c:ser>
        <c:axId val="71389952"/>
        <c:axId val="71391488"/>
      </c:barChart>
      <c:catAx>
        <c:axId val="7138995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1391488"/>
        <c:crosses val="autoZero"/>
        <c:auto val="1"/>
        <c:lblAlgn val="ctr"/>
        <c:lblOffset val="100"/>
      </c:catAx>
      <c:valAx>
        <c:axId val="71391488"/>
        <c:scaling>
          <c:orientation val="minMax"/>
        </c:scaling>
        <c:axPos val="l"/>
        <c:majorGridlines/>
        <c:numFmt formatCode="0%" sourceLinked="0"/>
        <c:tickLblPos val="nextTo"/>
        <c:crossAx val="71389952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/>
            </a:pPr>
            <a:r>
              <a:rPr lang="ru-RU"/>
              <a:t>Физика, ЕГЭ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физика!$A$12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5BF75B"/>
            </a:solidFill>
            <a:ln>
              <a:solidFill>
                <a:schemeClr val="tx1"/>
              </a:solidFill>
            </a:ln>
          </c:spPr>
          <c:cat>
            <c:strRef>
              <c:f>физика!$C$2:$L$2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физика!$C$12:$L$12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0.1111111111111111</c:v>
                </c:pt>
                <c:pt idx="3">
                  <c:v>0.27777777777777779</c:v>
                </c:pt>
                <c:pt idx="4">
                  <c:v>0.3888888888888889</c:v>
                </c:pt>
                <c:pt idx="5">
                  <c:v>0.22222222222222221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6600FF"/>
            </a:solidFill>
            <a:ln>
              <a:solidFill>
                <a:schemeClr val="tx1"/>
              </a:solidFill>
            </a:ln>
          </c:spPr>
          <c:val>
            <c:numRef>
              <c:f>физика!$O$12:$X$12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5.5555555555555552E-2</c:v>
                </c:pt>
                <c:pt idx="3">
                  <c:v>0.44444444444444442</c:v>
                </c:pt>
                <c:pt idx="4">
                  <c:v>0.3888888888888889</c:v>
                </c:pt>
                <c:pt idx="5">
                  <c:v>0.3888888888888889</c:v>
                </c:pt>
                <c:pt idx="6">
                  <c:v>0.22222222222222221</c:v>
                </c:pt>
                <c:pt idx="7">
                  <c:v>5.5555555555555552E-2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64726144"/>
        <c:axId val="64728064"/>
      </c:barChart>
      <c:catAx>
        <c:axId val="64726144"/>
        <c:scaling>
          <c:orientation val="minMax"/>
        </c:scaling>
        <c:axPos val="b"/>
        <c:tickLblPos val="nextTo"/>
        <c:crossAx val="64728064"/>
        <c:crosses val="autoZero"/>
        <c:auto val="1"/>
        <c:lblAlgn val="ctr"/>
        <c:lblOffset val="100"/>
      </c:catAx>
      <c:valAx>
        <c:axId val="64728064"/>
        <c:scaling>
          <c:orientation val="minMax"/>
        </c:scaling>
        <c:axPos val="l"/>
        <c:majorGridlines/>
        <c:numFmt formatCode="0%" sourceLinked="1"/>
        <c:tickLblPos val="nextTo"/>
        <c:crossAx val="64726144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 sz="20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БИОЛОГИЯ, ЕГЭ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434951881014849"/>
          <c:y val="0.19470336597791091"/>
          <c:w val="0.87305468066491765"/>
          <c:h val="0.5815598517565842"/>
        </c:manualLayout>
      </c:layout>
      <c:barChart>
        <c:barDir val="col"/>
        <c:grouping val="clustered"/>
        <c:ser>
          <c:idx val="9"/>
          <c:order val="0"/>
          <c:tx>
            <c:strRef>
              <c:f>биол!$A$12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00FF"/>
            </a:solidFill>
          </c:spPr>
          <c:dLbls>
            <c:showVal val="1"/>
          </c:dLbls>
          <c:cat>
            <c:strRef>
              <c:f>биол!$C$2:$L$2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биол!$C$12:$L$12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0.21428571428571427</c:v>
                </c:pt>
                <c:pt idx="3">
                  <c:v>0.25</c:v>
                </c:pt>
                <c:pt idx="4">
                  <c:v>0.10714285714285714</c:v>
                </c:pt>
                <c:pt idx="5">
                  <c:v>0.10714285714285714</c:v>
                </c:pt>
                <c:pt idx="6">
                  <c:v>0.21428571428571427</c:v>
                </c:pt>
                <c:pt idx="7">
                  <c:v>0.10714285714285714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0"/>
          <c:order val="1"/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val>
            <c:numRef>
              <c:f>биол!$O$12:$X$12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0.25</c:v>
                </c:pt>
                <c:pt idx="4">
                  <c:v>0.2</c:v>
                </c:pt>
                <c:pt idx="5">
                  <c:v>0.1</c:v>
                </c:pt>
                <c:pt idx="6">
                  <c:v>0.2</c:v>
                </c:pt>
                <c:pt idx="7">
                  <c:v>0.05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64973824"/>
        <c:axId val="68321664"/>
      </c:barChart>
      <c:catAx>
        <c:axId val="64973824"/>
        <c:scaling>
          <c:orientation val="minMax"/>
        </c:scaling>
        <c:axPos val="b"/>
        <c:tickLblPos val="nextTo"/>
        <c:crossAx val="68321664"/>
        <c:crosses val="autoZero"/>
        <c:auto val="1"/>
        <c:lblAlgn val="ctr"/>
        <c:lblOffset val="100"/>
      </c:catAx>
      <c:valAx>
        <c:axId val="68321664"/>
        <c:scaling>
          <c:orientation val="minMax"/>
        </c:scaling>
        <c:axPos val="l"/>
        <c:majorGridlines/>
        <c:numFmt formatCode="0%" sourceLinked="1"/>
        <c:tickLblPos val="nextTo"/>
        <c:crossAx val="64973824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txPr>
    <a:bodyPr/>
    <a:lstStyle/>
    <a:p>
      <a:pPr>
        <a:defRPr sz="2000" b="1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ЕГЭ ХИМИЯ 2019, 2020</a:t>
            </a:r>
          </a:p>
        </c:rich>
      </c:tx>
      <c:layout>
        <c:manualLayout>
          <c:xMode val="edge"/>
          <c:yMode val="edge"/>
          <c:x val="0.23949804951009376"/>
          <c:y val="3.3671262636158772E-2"/>
        </c:manualLayout>
      </c:layout>
    </c:title>
    <c:plotArea>
      <c:layout>
        <c:manualLayout>
          <c:layoutTarget val="inner"/>
          <c:xMode val="edge"/>
          <c:yMode val="edge"/>
          <c:x val="0.10990507436570428"/>
          <c:y val="0.23369235413607331"/>
          <c:w val="0.84565048118985142"/>
          <c:h val="0.52024460938888217"/>
        </c:manualLayout>
      </c:layout>
      <c:barChart>
        <c:barDir val="col"/>
        <c:grouping val="clustered"/>
        <c:ser>
          <c:idx val="0"/>
          <c:order val="0"/>
          <c:tx>
            <c:strRef>
              <c:f>химия!$A$1</c:f>
              <c:strCache>
                <c:ptCount val="1"/>
                <c:pt idx="0">
                  <c:v>Результаты ЕГЭ химия 26.08.2019</c:v>
                </c:pt>
              </c:strCache>
            </c:strRef>
          </c:tx>
          <c:spPr>
            <a:solidFill>
              <a:srgbClr val="5BF75B"/>
            </a:solidFill>
            <a:ln>
              <a:solidFill>
                <a:srgbClr val="0000FF"/>
              </a:solidFill>
            </a:ln>
          </c:spPr>
          <c:cat>
            <c:strRef>
              <c:f>химия!$C$2:$L$2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химия!$C$12:$L$12</c:f>
              <c:numCache>
                <c:formatCode>0%</c:formatCode>
                <c:ptCount val="10"/>
                <c:pt idx="0">
                  <c:v>0</c:v>
                </c:pt>
                <c:pt idx="1">
                  <c:v>6.25E-2</c:v>
                </c:pt>
                <c:pt idx="2">
                  <c:v>0.125</c:v>
                </c:pt>
                <c:pt idx="3">
                  <c:v>6.25E-2</c:v>
                </c:pt>
                <c:pt idx="4">
                  <c:v>0.1875</c:v>
                </c:pt>
                <c:pt idx="5">
                  <c:v>6.25E-2</c:v>
                </c:pt>
                <c:pt idx="6">
                  <c:v>0.4375</c:v>
                </c:pt>
                <c:pt idx="7">
                  <c:v>6.25E-2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химия!$M$1</c:f>
              <c:strCache>
                <c:ptCount val="1"/>
                <c:pt idx="0">
                  <c:v>Результаты ЕГЭ химия 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val>
            <c:numRef>
              <c:f>химия!$O$12:$X$12</c:f>
              <c:numCache>
                <c:formatCode>0%</c:formatCode>
                <c:ptCount val="10"/>
                <c:pt idx="0">
                  <c:v>6.25E-2</c:v>
                </c:pt>
                <c:pt idx="1">
                  <c:v>0</c:v>
                </c:pt>
                <c:pt idx="2">
                  <c:v>0</c:v>
                </c:pt>
                <c:pt idx="3">
                  <c:v>0.125</c:v>
                </c:pt>
                <c:pt idx="4">
                  <c:v>6.25E-2</c:v>
                </c:pt>
                <c:pt idx="5">
                  <c:v>0.125</c:v>
                </c:pt>
                <c:pt idx="6">
                  <c:v>0</c:v>
                </c:pt>
                <c:pt idx="7">
                  <c:v>0.125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94714880"/>
        <c:axId val="94721536"/>
      </c:barChart>
      <c:catAx>
        <c:axId val="9471488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721536"/>
        <c:crosses val="autoZero"/>
        <c:auto val="1"/>
        <c:lblAlgn val="ctr"/>
        <c:lblOffset val="100"/>
      </c:catAx>
      <c:valAx>
        <c:axId val="9472153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714880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Распределение набранных баллов </a:t>
            </a:r>
          </a:p>
        </c:rich>
      </c:tx>
      <c:layout>
        <c:manualLayout>
          <c:xMode val="edge"/>
          <c:yMode val="edge"/>
          <c:x val="0.15924632347222956"/>
          <c:y val="7.2981945330584788E-2"/>
        </c:manualLayout>
      </c:layout>
    </c:title>
    <c:plotArea>
      <c:layout>
        <c:manualLayout>
          <c:layoutTarget val="inner"/>
          <c:xMode val="edge"/>
          <c:yMode val="edge"/>
          <c:x val="4.2914598969287947E-2"/>
          <c:y val="0.3686459071613073"/>
          <c:w val="0.9415651722956474"/>
          <c:h val="0.32542712782965283"/>
        </c:manualLayout>
      </c:layout>
      <c:barChart>
        <c:barDir val="col"/>
        <c:grouping val="clustered"/>
        <c:ser>
          <c:idx val="0"/>
          <c:order val="0"/>
          <c:tx>
            <c:strRef>
              <c:f>Предметы!$A$1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cat>
            <c:strRef>
              <c:f>Предметы!$C$2:$L$2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Предметы!$C$14:$L$14</c:f>
              <c:numCache>
                <c:formatCode>0</c:formatCode>
                <c:ptCount val="10"/>
                <c:pt idx="0">
                  <c:v>0</c:v>
                </c:pt>
                <c:pt idx="1">
                  <c:v>7</c:v>
                </c:pt>
                <c:pt idx="2">
                  <c:v>21</c:v>
                </c:pt>
                <c:pt idx="3">
                  <c:v>39</c:v>
                </c:pt>
                <c:pt idx="4">
                  <c:v>48</c:v>
                </c:pt>
                <c:pt idx="5">
                  <c:v>74</c:v>
                </c:pt>
                <c:pt idx="6">
                  <c:v>56</c:v>
                </c:pt>
                <c:pt idx="7">
                  <c:v>27</c:v>
                </c:pt>
                <c:pt idx="8">
                  <c:v>13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Предметы!$M$1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5BF75B"/>
            </a:solidFill>
            <a:ln>
              <a:solidFill>
                <a:schemeClr val="tx1"/>
              </a:solidFill>
            </a:ln>
          </c:spPr>
          <c:val>
            <c:numRef>
              <c:f>Предметы!$O$14:$X$14</c:f>
              <c:numCache>
                <c:formatCode>0</c:formatCode>
                <c:ptCount val="10"/>
                <c:pt idx="0">
                  <c:v>2</c:v>
                </c:pt>
                <c:pt idx="1">
                  <c:v>7</c:v>
                </c:pt>
                <c:pt idx="2">
                  <c:v>18</c:v>
                </c:pt>
                <c:pt idx="3">
                  <c:v>48</c:v>
                </c:pt>
                <c:pt idx="4">
                  <c:v>67</c:v>
                </c:pt>
                <c:pt idx="5">
                  <c:v>56</c:v>
                </c:pt>
                <c:pt idx="6">
                  <c:v>70</c:v>
                </c:pt>
                <c:pt idx="7">
                  <c:v>35</c:v>
                </c:pt>
                <c:pt idx="8">
                  <c:v>24</c:v>
                </c:pt>
                <c:pt idx="9">
                  <c:v>3</c:v>
                </c:pt>
              </c:numCache>
            </c:numRef>
          </c:val>
        </c:ser>
        <c:axId val="85700608"/>
        <c:axId val="85708160"/>
      </c:barChart>
      <c:catAx>
        <c:axId val="857006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5708160"/>
        <c:crosses val="autoZero"/>
        <c:auto val="1"/>
        <c:lblAlgn val="ctr"/>
        <c:lblOffset val="100"/>
      </c:catAx>
      <c:valAx>
        <c:axId val="85708160"/>
        <c:scaling>
          <c:orientation val="minMax"/>
        </c:scaling>
        <c:axPos val="l"/>
        <c:majorGridlines/>
        <c:numFmt formatCode="0" sourceLinked="1"/>
        <c:tickLblPos val="nextTo"/>
        <c:crossAx val="85700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77348470976018"/>
          <c:y val="0.24858436093201419"/>
          <c:w val="0.37915070499908465"/>
          <c:h val="9.3120727931005398E-2"/>
        </c:manualLayout>
      </c:layout>
    </c:legend>
    <c:plotVisOnly val="1"/>
  </c:chart>
  <c:spPr>
    <a:ln w="38100"/>
  </c:spPr>
  <c:txPr>
    <a:bodyPr/>
    <a:lstStyle/>
    <a:p>
      <a:pPr>
        <a:defRPr sz="2400" b="1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Массовость достижения результутов   ЕГЭ</a:t>
            </a:r>
          </a:p>
          <a:p>
            <a:pPr>
              <a:defRPr sz="2800"/>
            </a:pPr>
            <a:r>
              <a:rPr lang="ru-RU" sz="2800"/>
              <a:t> 2017-2018-2019-2020  годы</a:t>
            </a:r>
            <a:endParaRPr lang="en-US" sz="2800"/>
          </a:p>
        </c:rich>
      </c:tx>
      <c:layout/>
    </c:title>
    <c:plotArea>
      <c:layout>
        <c:manualLayout>
          <c:layoutTarget val="inner"/>
          <c:xMode val="edge"/>
          <c:yMode val="edge"/>
          <c:x val="7.7144065823872787E-2"/>
          <c:y val="0.2028579168394925"/>
          <c:w val="0.92203723084447564"/>
          <c:h val="0.3205453095241127"/>
        </c:manualLayout>
      </c:layout>
      <c:barChart>
        <c:barDir val="col"/>
        <c:grouping val="clustered"/>
        <c:ser>
          <c:idx val="0"/>
          <c:order val="0"/>
          <c:tx>
            <c:strRef>
              <c:f>'Массовость (160 б)'!$D$4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FFFF"/>
            </a:solidFill>
            <a:ln w="38100">
              <a:solidFill>
                <a:schemeClr val="tx1"/>
              </a:solidFill>
            </a:ln>
          </c:spPr>
          <c:cat>
            <c:strRef>
              <c:f>'Массовость (160 б)'!$A$5:$A$13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'Массовость (160 б)'!$D$5:$D$13</c:f>
              <c:numCache>
                <c:formatCode>0%</c:formatCode>
                <c:ptCount val="9"/>
                <c:pt idx="0">
                  <c:v>0.37</c:v>
                </c:pt>
                <c:pt idx="1">
                  <c:v>0.13</c:v>
                </c:pt>
                <c:pt idx="2">
                  <c:v>0</c:v>
                </c:pt>
                <c:pt idx="3">
                  <c:v>0.25</c:v>
                </c:pt>
                <c:pt idx="4">
                  <c:v>0</c:v>
                </c:pt>
                <c:pt idx="5">
                  <c:v>0.5</c:v>
                </c:pt>
                <c:pt idx="6">
                  <c:v>0.61</c:v>
                </c:pt>
                <c:pt idx="7">
                  <c:v>0.14000000000000001</c:v>
                </c:pt>
                <c:pt idx="8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'Массовость (160 б)'!$G$4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FFFF"/>
            </a:solidFill>
            <a:ln w="38100">
              <a:solidFill>
                <a:schemeClr val="tx1"/>
              </a:solidFill>
            </a:ln>
          </c:spPr>
          <c:cat>
            <c:strRef>
              <c:f>'Массовость (160 б)'!$A$5:$A$13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'Массовость (160 б)'!$G$5:$G$13</c:f>
              <c:numCache>
                <c:formatCode>0%</c:formatCode>
                <c:ptCount val="9"/>
                <c:pt idx="0">
                  <c:v>0.47222222222222221</c:v>
                </c:pt>
                <c:pt idx="1">
                  <c:v>0.42105263157894735</c:v>
                </c:pt>
                <c:pt idx="2">
                  <c:v>0</c:v>
                </c:pt>
                <c:pt idx="4">
                  <c:v>0.33333333333333331</c:v>
                </c:pt>
                <c:pt idx="5">
                  <c:v>0.2</c:v>
                </c:pt>
                <c:pt idx="6">
                  <c:v>0.61904761904761907</c:v>
                </c:pt>
                <c:pt idx="7">
                  <c:v>0.33333333333333331</c:v>
                </c:pt>
                <c:pt idx="8">
                  <c:v>0.48672566371681414</c:v>
                </c:pt>
              </c:numCache>
            </c:numRef>
          </c:val>
        </c:ser>
        <c:ser>
          <c:idx val="2"/>
          <c:order val="2"/>
          <c:tx>
            <c:strRef>
              <c:f>'Массовость (160 б)'!$J$4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FFFF"/>
            </a:solidFill>
            <a:ln w="38100">
              <a:solidFill>
                <a:schemeClr val="tx1"/>
              </a:solidFill>
            </a:ln>
          </c:spPr>
          <c:cat>
            <c:strRef>
              <c:f>'Массовость (160 б)'!$A$5:$A$13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'Массовость (160 б)'!$J$5:$J$13</c:f>
              <c:numCache>
                <c:formatCode>0%</c:formatCode>
                <c:ptCount val="9"/>
                <c:pt idx="0">
                  <c:v>0.51351351351351349</c:v>
                </c:pt>
                <c:pt idx="1">
                  <c:v>0.4</c:v>
                </c:pt>
                <c:pt idx="2">
                  <c:v>0.18181818181818182</c:v>
                </c:pt>
                <c:pt idx="3">
                  <c:v>0.125</c:v>
                </c:pt>
                <c:pt idx="4">
                  <c:v>0</c:v>
                </c:pt>
                <c:pt idx="5">
                  <c:v>0.33333333333333331</c:v>
                </c:pt>
                <c:pt idx="6">
                  <c:v>0.6428571428571429</c:v>
                </c:pt>
                <c:pt idx="7">
                  <c:v>0.2</c:v>
                </c:pt>
                <c:pt idx="8">
                  <c:v>0.44859813084112149</c:v>
                </c:pt>
              </c:numCache>
            </c:numRef>
          </c:val>
        </c:ser>
        <c:ser>
          <c:idx val="3"/>
          <c:order val="3"/>
          <c:tx>
            <c:strRef>
              <c:f>'Массовость (160 б)'!$K$3:$M$3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FFFF"/>
            </a:solidFill>
            <a:ln w="38100">
              <a:solidFill>
                <a:schemeClr val="tx1"/>
              </a:solidFill>
            </a:ln>
          </c:spPr>
          <c:dLbls>
            <c:dLbl>
              <c:idx val="3"/>
              <c:layout>
                <c:manualLayout>
                  <c:x val="2.3444471615144413E-2"/>
                  <c:y val="-1.649257691189879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'Массовость (160 б)'!$A$5:$A$13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'Массовость (160 б)'!$M$5:$M$13</c:f>
              <c:numCache>
                <c:formatCode>0%</c:formatCode>
                <c:ptCount val="9"/>
                <c:pt idx="0">
                  <c:v>0.48899999999999999</c:v>
                </c:pt>
                <c:pt idx="1">
                  <c:v>0.5</c:v>
                </c:pt>
                <c:pt idx="2">
                  <c:v>0.67</c:v>
                </c:pt>
                <c:pt idx="3">
                  <c:v>0</c:v>
                </c:pt>
                <c:pt idx="4">
                  <c:v>0.33</c:v>
                </c:pt>
                <c:pt idx="6">
                  <c:v>0.6</c:v>
                </c:pt>
                <c:pt idx="8">
                  <c:v>0.51886792452830188</c:v>
                </c:pt>
              </c:numCache>
            </c:numRef>
          </c:val>
        </c:ser>
        <c:gapWidth val="87"/>
        <c:overlap val="41"/>
        <c:axId val="70421504"/>
        <c:axId val="71392256"/>
      </c:barChart>
      <c:catAx>
        <c:axId val="704215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 b="1"/>
            </a:pPr>
            <a:endParaRPr lang="ru-RU"/>
          </a:p>
        </c:txPr>
        <c:crossAx val="71392256"/>
        <c:crosses val="autoZero"/>
        <c:auto val="1"/>
        <c:lblAlgn val="ctr"/>
        <c:lblOffset val="100"/>
      </c:catAx>
      <c:valAx>
        <c:axId val="713922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42150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6E4F7-DC16-4B39-B3C7-139486EF0E01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543DD-6F93-45C4-82EF-35533D8AFC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C557-B7F1-4F0F-B26E-FBC6FC1E900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</a:rPr>
              <a:t>РЕЗУЛЬТАТЫ   </a:t>
            </a:r>
            <a:br>
              <a:rPr lang="ru-RU" sz="7200" b="1" dirty="0" smtClean="0">
                <a:solidFill>
                  <a:schemeClr val="bg1"/>
                </a:solidFill>
              </a:rPr>
            </a:br>
            <a:r>
              <a:rPr lang="ru-RU" sz="7200" b="1" dirty="0" smtClean="0">
                <a:solidFill>
                  <a:schemeClr val="bg1"/>
                </a:solidFill>
              </a:rPr>
              <a:t> ЕГЭ - 2020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285728"/>
          <a:ext cx="8715436" cy="62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048375" cy="50006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ГИА 11 классы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857232"/>
            <a:ext cx="2928957" cy="1500198"/>
          </a:xfrm>
          <a:prstGeom prst="roundRect">
            <a:avLst/>
          </a:prstGeom>
          <a:solidFill>
            <a:srgbClr val="FEF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 </a:t>
            </a:r>
            <a:r>
              <a:rPr lang="ru-RU" sz="2800" b="1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dirty="0">
              <a:ln w="19050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107  -  ЕГЭ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75%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endParaRPr lang="ru-RU" sz="24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8596" y="1000109"/>
            <a:ext cx="2214578" cy="1000131"/>
          </a:xfrm>
          <a:prstGeom prst="roundRect">
            <a:avLst/>
          </a:prstGeom>
          <a:solidFill>
            <a:srgbClr val="FEF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142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выпускника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28662" y="2500306"/>
            <a:ext cx="7143800" cy="57150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ППЭ -18  – МБОУ школа № 1с. Хороль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4282" y="3143248"/>
            <a:ext cx="8929718" cy="3429024"/>
          </a:xfrm>
          <a:prstGeom prst="roundRect">
            <a:avLst/>
          </a:prstGeom>
          <a:solidFill>
            <a:srgbClr val="F7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координатор – 1</a:t>
            </a:r>
          </a:p>
          <a:p>
            <a:pPr marL="457200" indent="-457200"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ППЭ – 1, уполномоченные ГЭК 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технические специалисты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ППЭ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– организаторы ППЭ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– дежурные ППЭ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– общественные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наблюдатели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643174" y="1357298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857232"/>
            <a:ext cx="2071702" cy="1357322"/>
          </a:xfrm>
          <a:prstGeom prst="roundRect">
            <a:avLst/>
          </a:prstGeom>
          <a:solidFill>
            <a:srgbClr val="FEF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Получили аттестаты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142</a:t>
            </a:r>
            <a:r>
              <a:rPr lang="ru-RU" sz="2800" b="1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ч.</a:t>
            </a:r>
            <a:endParaRPr lang="ru-RU" sz="1400" b="1" dirty="0" smtClean="0"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143636" y="1428736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214282" y="214290"/>
          <a:ext cx="8929717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3429000"/>
          <a:ext cx="900115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285984" y="4286256"/>
            <a:ext cx="1928826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0" y="0"/>
          <a:ext cx="892971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5429256" y="928670"/>
            <a:ext cx="214314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0"/>
          <a:ext cx="900115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357562"/>
          <a:ext cx="9001156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143108" y="3571876"/>
            <a:ext cx="5429290" cy="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00034" y="3571876"/>
            <a:ext cx="5429290" cy="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0"/>
          <a:ext cx="914400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357562"/>
          <a:ext cx="914400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-178627" y="3464719"/>
            <a:ext cx="5500728" cy="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427934" y="3429000"/>
            <a:ext cx="5430082" cy="7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42852"/>
          <a:ext cx="8786874" cy="5786477"/>
        </p:xfrm>
        <a:graphic>
          <a:graphicData uri="http://schemas.openxmlformats.org/drawingml/2006/table">
            <a:tbl>
              <a:tblPr/>
              <a:tblGrid>
                <a:gridCol w="1555206"/>
                <a:gridCol w="699843"/>
                <a:gridCol w="602471"/>
                <a:gridCol w="785818"/>
                <a:gridCol w="714380"/>
                <a:gridCol w="785818"/>
                <a:gridCol w="785818"/>
                <a:gridCol w="714380"/>
                <a:gridCol w="714380"/>
                <a:gridCol w="714380"/>
                <a:gridCol w="714380"/>
              </a:tblGrid>
              <a:tr h="49901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Результаты ЕГЭ по разбросу набранных баллов за 2020 год</a:t>
                      </a:r>
                    </a:p>
                  </a:txBody>
                  <a:tcPr marL="5751" marR="5751" marT="5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                           баллы                                                                                                                                            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0-10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11-20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21-30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31-40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41-50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51-60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61-70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71-80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81-90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91-100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МБОУ школа №1 с.Хороль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D0D0D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D0D0D"/>
                          </a:solidFill>
                          <a:latin typeface="Times New Roman"/>
                        </a:rPr>
                        <a:t>1%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D0D0D"/>
                          </a:solidFill>
                          <a:latin typeface="Times New Roman"/>
                        </a:rPr>
                        <a:t>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D0D0D"/>
                          </a:solidFill>
                          <a:latin typeface="Times New Roman"/>
                        </a:rPr>
                        <a:t>12%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D0D0D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D0D0D"/>
                          </a:solidFill>
                          <a:latin typeface="Times New Roman"/>
                        </a:rPr>
                        <a:t>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D0D0D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МБОУ школа №3 с.Хороль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МКОУ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с.Новодевица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МКОУ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школа с.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Сиваковка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МКОУ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школа с. Благодатное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МБОУ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пгт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Ярославский</a:t>
                      </a:r>
                    </a:p>
                  </a:txBody>
                  <a:tcPr marL="5751" marR="5751" marT="57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20,2%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21,1%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5751" marR="5751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уга 4"/>
          <p:cNvSpPr/>
          <p:nvPr/>
        </p:nvSpPr>
        <p:spPr>
          <a:xfrm rot="7802310">
            <a:off x="4929190" y="4929198"/>
            <a:ext cx="2857520" cy="228601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-285776"/>
          <a:ext cx="9001156" cy="678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олилиния 11"/>
          <p:cNvSpPr/>
          <p:nvPr/>
        </p:nvSpPr>
        <p:spPr>
          <a:xfrm>
            <a:off x="3929058" y="5192643"/>
            <a:ext cx="2500329" cy="607392"/>
          </a:xfrm>
          <a:custGeom>
            <a:avLst/>
            <a:gdLst>
              <a:gd name="connsiteX0" fmla="*/ 0 w 2252870"/>
              <a:gd name="connsiteY0" fmla="*/ 147983 h 607392"/>
              <a:gd name="connsiteX1" fmla="*/ 530087 w 2252870"/>
              <a:gd name="connsiteY1" fmla="*/ 108227 h 607392"/>
              <a:gd name="connsiteX2" fmla="*/ 715618 w 2252870"/>
              <a:gd name="connsiteY2" fmla="*/ 532296 h 607392"/>
              <a:gd name="connsiteX3" fmla="*/ 1311965 w 2252870"/>
              <a:gd name="connsiteY3" fmla="*/ 532296 h 607392"/>
              <a:gd name="connsiteX4" fmla="*/ 1643270 w 2252870"/>
              <a:gd name="connsiteY4" fmla="*/ 81722 h 607392"/>
              <a:gd name="connsiteX5" fmla="*/ 2252870 w 2252870"/>
              <a:gd name="connsiteY5" fmla="*/ 41966 h 60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2870" h="607392">
                <a:moveTo>
                  <a:pt x="0" y="147983"/>
                </a:moveTo>
                <a:cubicBezTo>
                  <a:pt x="205408" y="96079"/>
                  <a:pt x="410817" y="44175"/>
                  <a:pt x="530087" y="108227"/>
                </a:cubicBezTo>
                <a:cubicBezTo>
                  <a:pt x="649357" y="172279"/>
                  <a:pt x="585305" y="461618"/>
                  <a:pt x="715618" y="532296"/>
                </a:cubicBezTo>
                <a:cubicBezTo>
                  <a:pt x="845931" y="602974"/>
                  <a:pt x="1157356" y="607392"/>
                  <a:pt x="1311965" y="532296"/>
                </a:cubicBezTo>
                <a:cubicBezTo>
                  <a:pt x="1466574" y="457200"/>
                  <a:pt x="1486453" y="163444"/>
                  <a:pt x="1643270" y="81722"/>
                </a:cubicBezTo>
                <a:cubicBezTo>
                  <a:pt x="1800088" y="0"/>
                  <a:pt x="2026479" y="20983"/>
                  <a:pt x="2252870" y="41966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500042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290</Words>
  <Application>Microsoft Office PowerPoint</Application>
  <PresentationFormat>Экран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РЕЗУЛЬТАТЫ     ЕГЭ - 2020</vt:lpstr>
      <vt:lpstr>ГИА 11 классы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   ЕГЭ - 2017</dc:title>
  <dc:creator>РУНО</dc:creator>
  <cp:lastModifiedBy>РУНО</cp:lastModifiedBy>
  <cp:revision>81</cp:revision>
  <dcterms:created xsi:type="dcterms:W3CDTF">2017-08-23T04:51:11Z</dcterms:created>
  <dcterms:modified xsi:type="dcterms:W3CDTF">2020-08-25T07:49:21Z</dcterms:modified>
</cp:coreProperties>
</file>